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4.xml" ContentType="application/vnd.openxmlformats-officedocument.themeOverr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17" r:id="rId2"/>
    <p:sldId id="257" r:id="rId3"/>
    <p:sldId id="376" r:id="rId4"/>
    <p:sldId id="343" r:id="rId5"/>
    <p:sldId id="269" r:id="rId6"/>
    <p:sldId id="345" r:id="rId7"/>
    <p:sldId id="346" r:id="rId8"/>
    <p:sldId id="348" r:id="rId9"/>
    <p:sldId id="349" r:id="rId10"/>
    <p:sldId id="263" r:id="rId11"/>
    <p:sldId id="371" r:id="rId12"/>
    <p:sldId id="372" r:id="rId13"/>
    <p:sldId id="374" r:id="rId14"/>
    <p:sldId id="375" r:id="rId15"/>
    <p:sldId id="37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430">
          <p15:clr>
            <a:srgbClr val="A4A3A4"/>
          </p15:clr>
        </p15:guide>
        <p15:guide id="2" pos="3248">
          <p15:clr>
            <a:srgbClr val="A4A3A4"/>
          </p15:clr>
        </p15:guide>
        <p15:guide id="3" pos="5167">
          <p15:clr>
            <a:srgbClr val="A4A3A4"/>
          </p15:clr>
        </p15:guide>
        <p15:guide id="4" pos="7039">
          <p15:clr>
            <a:srgbClr val="A4A3A4"/>
          </p15:clr>
        </p15:guide>
        <p15:guide id="5" orient="horz" pos="2704">
          <p15:clr>
            <a:srgbClr val="A4A3A4"/>
          </p15:clr>
        </p15:guide>
        <p15:guide id="6" orient="horz" pos="2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AC2AC"/>
    <a:srgbClr val="02528A"/>
    <a:srgbClr val="6BD2E0"/>
    <a:srgbClr val="FAD9E0"/>
    <a:srgbClr val="EED5DB"/>
    <a:srgbClr val="BCDFE5"/>
    <a:srgbClr val="BFE5DD"/>
    <a:srgbClr val="1FBFB2"/>
    <a:srgbClr val="BFE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9" autoAdjust="0"/>
    <p:restoredTop sz="84812"/>
  </p:normalViewPr>
  <p:slideViewPr>
    <p:cSldViewPr snapToGrid="0">
      <p:cViewPr>
        <p:scale>
          <a:sx n="152" d="100"/>
          <a:sy n="152" d="100"/>
        </p:scale>
        <p:origin x="200" y="-192"/>
      </p:cViewPr>
      <p:guideLst>
        <p:guide pos="1430"/>
        <p:guide pos="3248"/>
        <p:guide pos="5167"/>
        <p:guide pos="7039"/>
        <p:guide orient="horz" pos="2704"/>
        <p:guide orient="horz"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19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Data Quantity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User</c:v>
                </c:pt>
                <c:pt idx="1">
                  <c:v>Card</c:v>
                </c:pt>
                <c:pt idx="2">
                  <c:v>Order</c:v>
                </c:pt>
                <c:pt idx="3">
                  <c:v>Product</c:v>
                </c:pt>
                <c:pt idx="4">
                  <c:v>Shipment</c:v>
                </c:pt>
                <c:pt idx="5">
                  <c:v>Favorite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36</c:v>
                </c:pt>
                <c:pt idx="4">
                  <c:v>10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E3-9049-B5F4-FE2C3D0F9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26162302"/>
        <c:axId val="279746945"/>
      </c:barChart>
      <c:catAx>
        <c:axId val="32616230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746945"/>
        <c:crosses val="autoZero"/>
        <c:auto val="1"/>
        <c:lblAlgn val="ctr"/>
        <c:lblOffset val="100"/>
        <c:noMultiLvlLbl val="0"/>
      </c:catAx>
      <c:valAx>
        <c:axId val="27974694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16230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Quantity of User's Subtypes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Purchaser</c:v>
                </c:pt>
                <c:pt idx="1">
                  <c:v>Seller</c:v>
                </c:pt>
                <c:pt idx="2">
                  <c:v>Admin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8D-0840-AE1D-E6FA39497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26162302"/>
        <c:axId val="279746945"/>
      </c:barChart>
      <c:catAx>
        <c:axId val="32616230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746945"/>
        <c:crosses val="autoZero"/>
        <c:auto val="1"/>
        <c:lblAlgn val="ctr"/>
        <c:lblOffset val="100"/>
        <c:noMultiLvlLbl val="0"/>
      </c:catAx>
      <c:valAx>
        <c:axId val="27974694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16230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2"/>
          <c:order val="0"/>
          <c:tx>
            <c:strRef>
              <c:f>Sheet1!$B$1</c:f>
              <c:strCache>
                <c:ptCount val="1"/>
                <c:pt idx="0">
                  <c:v>Quantity of Product's Subtypes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Apparel</c:v>
                </c:pt>
                <c:pt idx="1">
                  <c:v>Shoes</c:v>
                </c:pt>
                <c:pt idx="2">
                  <c:v>Accessory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16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2A-B74D-83B3-875740C8C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26162302"/>
        <c:axId val="279746945"/>
      </c:barChart>
      <c:catAx>
        <c:axId val="32616230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746945"/>
        <c:crosses val="autoZero"/>
        <c:auto val="1"/>
        <c:lblAlgn val="ctr"/>
        <c:lblOffset val="100"/>
        <c:noMultiLvlLbl val="0"/>
      </c:catAx>
      <c:valAx>
        <c:axId val="27974694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16230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10BC0-884A-49CE-B67A-CF6DB0908437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7CBAD-CDB2-419A-87FD-CC534053A8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9B634-8C04-4E9F-9712-845F4898F3AB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D97D9-CC8F-4533-AFFE-50E5E5F73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FB1AE-1A7B-4A93-B687-40C14386FB8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According to the ER 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Diagram ,we create 12 tables to store data. </a:t>
            </a:r>
          </a:p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We create Views for user table, order table and product table to Submit exactly the data we wish to submit. </a:t>
            </a:r>
          </a:p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We have also created non-clustered indexes for user, order, product, and shipment tables to improve the speed of data retrieval and the performance of the database.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Stored Procedures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Change User‘s Address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Input an </a:t>
            </a:r>
            <a:r>
              <a:rPr lang="en-US" altLang="zh-CN" sz="12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UserID</a:t>
            </a:r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 get all orders the user has, Create a new order and Find the most expensive Product.</a:t>
            </a:r>
            <a:endParaRPr lang="en-US" altLang="zh-CN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on user table, When the user table changes, it will automatically record the change in the user audit table and record the time of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Also we create two triggers to update order status.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insertion of a new shipment, update order status from 'Pending' to "shipped"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shipment status changed to 1, update order status from "Shipped" to "Finished"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UserID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User's Address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CardHolderName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Card Type + Card Number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D97D9-CC8F-4533-AFFE-50E5E5F7349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 userDrawn="1"/>
        </p:nvSpPr>
        <p:spPr>
          <a:xfrm>
            <a:off x="127000" y="137026"/>
            <a:ext cx="540000" cy="540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 userDrawn="1"/>
        </p:nvSpPr>
        <p:spPr>
          <a:xfrm>
            <a:off x="190500" y="137026"/>
            <a:ext cx="540000" cy="540000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ea typeface="文泉驿微米黑" panose="020B06060308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7E1FF-3923-49C8-B047-B25E41603F70}" type="datetimeFigureOut">
              <a:rPr lang="zh-CN" altLang="en-US" smtClean="0"/>
              <a:t>2020/4/19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1B00E7-A248-41A0-934A-B2519741E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3" Type="http://schemas.openxmlformats.org/officeDocument/2006/relationships/tags" Target="../tags/tag2.xml"/><Relationship Id="rId21" Type="http://schemas.openxmlformats.org/officeDocument/2006/relationships/tags" Target="../tags/tag20.xml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notesSlide" Target="../notesSlides/notesSlide1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notesSlide" Target="../notesSlides/notesSlide15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30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2540"/>
            <a:ext cx="4102735" cy="6855460"/>
          </a:xfrm>
          <a:prstGeom prst="rect">
            <a:avLst/>
          </a:prstGeom>
          <a:solidFill>
            <a:schemeClr val="accent3">
              <a:alpha val="3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02735" y="0"/>
            <a:ext cx="24079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菱形 1"/>
          <p:cNvSpPr/>
          <p:nvPr>
            <p:custDataLst>
              <p:tags r:id="rId2"/>
            </p:custDataLst>
          </p:nvPr>
        </p:nvSpPr>
        <p:spPr>
          <a:xfrm>
            <a:off x="1912573" y="1287254"/>
            <a:ext cx="3406471" cy="3406471"/>
          </a:xfrm>
          <a:prstGeom prst="diamond">
            <a:avLst/>
          </a:prstGeom>
          <a:solidFill>
            <a:srgbClr val="F3D3BC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菱形 1"/>
          <p:cNvSpPr/>
          <p:nvPr>
            <p:custDataLst>
              <p:tags r:id="rId3"/>
            </p:custDataLst>
          </p:nvPr>
        </p:nvSpPr>
        <p:spPr>
          <a:xfrm>
            <a:off x="2224855" y="1599536"/>
            <a:ext cx="2781907" cy="2781907"/>
          </a:xfrm>
          <a:prstGeom prst="diamond">
            <a:avLst/>
          </a:prstGeom>
          <a:solidFill>
            <a:schemeClr val="bg1">
              <a:alpha val="81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菱形 1"/>
          <p:cNvSpPr/>
          <p:nvPr>
            <p:custDataLst>
              <p:tags r:id="rId4"/>
            </p:custDataLst>
          </p:nvPr>
        </p:nvSpPr>
        <p:spPr>
          <a:xfrm>
            <a:off x="2225040" y="1802765"/>
            <a:ext cx="2782570" cy="2375535"/>
          </a:xfrm>
          <a:prstGeom prst="diamond">
            <a:avLst/>
          </a:prstGeom>
          <a:solidFill>
            <a:srgbClr val="F3D3BC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Rename</a:t>
            </a:r>
          </a:p>
        </p:txBody>
      </p:sp>
      <p:sp>
        <p:nvSpPr>
          <p:cNvPr id="24" name="PA_菱形 23"/>
          <p:cNvSpPr/>
          <p:nvPr>
            <p:custDataLst>
              <p:tags r:id="rId5"/>
            </p:custDataLst>
          </p:nvPr>
        </p:nvSpPr>
        <p:spPr>
          <a:xfrm>
            <a:off x="2161840" y="1599578"/>
            <a:ext cx="602250" cy="602250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菱形 23"/>
          <p:cNvSpPr/>
          <p:nvPr>
            <p:custDataLst>
              <p:tags r:id="rId6"/>
            </p:custDataLst>
          </p:nvPr>
        </p:nvSpPr>
        <p:spPr>
          <a:xfrm>
            <a:off x="2763757" y="856158"/>
            <a:ext cx="422417" cy="42241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16200000" flipH="1">
            <a:off x="4789946" y="2710786"/>
            <a:ext cx="1442024" cy="719424"/>
            <a:chOff x="2467503" y="4400363"/>
            <a:chExt cx="1442024" cy="719424"/>
          </a:xfrm>
        </p:grpSpPr>
        <p:cxnSp>
          <p:nvCxnSpPr>
            <p:cNvPr id="31" name="PA_直接连接符 30"/>
            <p:cNvCxnSpPr/>
            <p:nvPr>
              <p:custDataLst>
                <p:tags r:id="rId21"/>
              </p:custDataLst>
            </p:nvPr>
          </p:nvCxnSpPr>
          <p:spPr>
            <a:xfrm flipH="1">
              <a:off x="3190897" y="4401156"/>
              <a:ext cx="718630" cy="718631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直接连接符 30"/>
            <p:cNvCxnSpPr/>
            <p:nvPr>
              <p:custDataLst>
                <p:tags r:id="rId22"/>
              </p:custDataLst>
            </p:nvPr>
          </p:nvCxnSpPr>
          <p:spPr>
            <a:xfrm rot="5400000" flipH="1">
              <a:off x="2467504" y="4400362"/>
              <a:ext cx="718630" cy="718631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菱形 23"/>
          <p:cNvSpPr/>
          <p:nvPr>
            <p:custDataLst>
              <p:tags r:id="rId7"/>
            </p:custDataLst>
          </p:nvPr>
        </p:nvSpPr>
        <p:spPr>
          <a:xfrm>
            <a:off x="2139442" y="563860"/>
            <a:ext cx="288637" cy="28863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PA_组合 58"/>
          <p:cNvGrpSpPr/>
          <p:nvPr>
            <p:custDataLst>
              <p:tags r:id="rId8"/>
            </p:custDataLst>
          </p:nvPr>
        </p:nvGrpSpPr>
        <p:grpSpPr>
          <a:xfrm>
            <a:off x="5182600" y="5711062"/>
            <a:ext cx="369806" cy="856603"/>
            <a:chOff x="6697441" y="5773974"/>
            <a:chExt cx="439960" cy="1019104"/>
          </a:xfrm>
        </p:grpSpPr>
        <p:grpSp>
          <p:nvGrpSpPr>
            <p:cNvPr id="50" name="PA_组合 49"/>
            <p:cNvGrpSpPr/>
            <p:nvPr>
              <p:custDataLst>
                <p:tags r:id="rId12"/>
              </p:custDataLst>
            </p:nvPr>
          </p:nvGrpSpPr>
          <p:grpSpPr>
            <a:xfrm>
              <a:off x="6698167" y="6159623"/>
              <a:ext cx="439234" cy="219131"/>
              <a:chOff x="2467501" y="4444780"/>
              <a:chExt cx="1442026" cy="719417"/>
            </a:xfrm>
          </p:grpSpPr>
          <p:cxnSp>
            <p:nvCxnSpPr>
              <p:cNvPr id="51" name="PA_直接连接符 30"/>
              <p:cNvCxnSpPr/>
              <p:nvPr>
                <p:custDataLst>
                  <p:tags r:id="rId19"/>
                </p:custDataLst>
              </p:nvPr>
            </p:nvCxnSpPr>
            <p:spPr>
              <a:xfrm flipH="1">
                <a:off x="3190895" y="4445567"/>
                <a:ext cx="718632" cy="71863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A_直接连接符 30"/>
              <p:cNvCxnSpPr/>
              <p:nvPr>
                <p:custDataLst>
                  <p:tags r:id="rId20"/>
                </p:custDataLst>
              </p:nvPr>
            </p:nvCxnSpPr>
            <p:spPr>
              <a:xfrm rot="5400000" flipH="1">
                <a:off x="2467503" y="4444778"/>
                <a:ext cx="718630" cy="718633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PA_组合 49"/>
            <p:cNvGrpSpPr/>
            <p:nvPr>
              <p:custDataLst>
                <p:tags r:id="rId13"/>
              </p:custDataLst>
            </p:nvPr>
          </p:nvGrpSpPr>
          <p:grpSpPr>
            <a:xfrm>
              <a:off x="6698167" y="5773974"/>
              <a:ext cx="439233" cy="219133"/>
              <a:chOff x="2467503" y="4400363"/>
              <a:chExt cx="1442024" cy="719424"/>
            </a:xfrm>
          </p:grpSpPr>
          <p:cxnSp>
            <p:nvCxnSpPr>
              <p:cNvPr id="54" name="PA_直接连接符 30"/>
              <p:cNvCxnSpPr/>
              <p:nvPr>
                <p:custDataLst>
                  <p:tags r:id="rId17"/>
                </p:custDataLst>
              </p:nvPr>
            </p:nvCxnSpPr>
            <p:spPr>
              <a:xfrm flipH="1">
                <a:off x="3190897" y="4401156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PA_直接连接符 30"/>
              <p:cNvCxnSpPr/>
              <p:nvPr>
                <p:custDataLst>
                  <p:tags r:id="rId18"/>
                </p:custDataLst>
              </p:nvPr>
            </p:nvCxnSpPr>
            <p:spPr>
              <a:xfrm rot="5400000" flipH="1">
                <a:off x="2467504" y="4400362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PA_组合 49"/>
            <p:cNvGrpSpPr/>
            <p:nvPr>
              <p:custDataLst>
                <p:tags r:id="rId14"/>
              </p:custDataLst>
            </p:nvPr>
          </p:nvGrpSpPr>
          <p:grpSpPr>
            <a:xfrm>
              <a:off x="6697441" y="6573945"/>
              <a:ext cx="439233" cy="219133"/>
              <a:chOff x="2467503" y="4400363"/>
              <a:chExt cx="1442024" cy="719424"/>
            </a:xfrm>
          </p:grpSpPr>
          <p:cxnSp>
            <p:nvCxnSpPr>
              <p:cNvPr id="57" name="PA_直接连接符 30"/>
              <p:cNvCxnSpPr/>
              <p:nvPr>
                <p:custDataLst>
                  <p:tags r:id="rId15"/>
                </p:custDataLst>
              </p:nvPr>
            </p:nvCxnSpPr>
            <p:spPr>
              <a:xfrm flipH="1">
                <a:off x="3190897" y="4401156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PA_直接连接符 30"/>
              <p:cNvCxnSpPr/>
              <p:nvPr>
                <p:custDataLst>
                  <p:tags r:id="rId16"/>
                </p:custDataLst>
              </p:nvPr>
            </p:nvCxnSpPr>
            <p:spPr>
              <a:xfrm rot="5400000" flipH="1">
                <a:off x="2467504" y="4400362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文本框 9"/>
          <p:cNvSpPr txBox="1"/>
          <p:nvPr/>
        </p:nvSpPr>
        <p:spPr>
          <a:xfrm>
            <a:off x="8141971" y="1688404"/>
            <a:ext cx="4021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INFO6210</a:t>
            </a:r>
          </a:p>
        </p:txBody>
      </p:sp>
      <p:sp>
        <p:nvSpPr>
          <p:cNvPr id="8" name="PA_菱形 23"/>
          <p:cNvSpPr/>
          <p:nvPr>
            <p:custDataLst>
              <p:tags r:id="rId9"/>
            </p:custDataLst>
          </p:nvPr>
        </p:nvSpPr>
        <p:spPr>
          <a:xfrm flipH="1">
            <a:off x="7073565" y="1802778"/>
            <a:ext cx="602250" cy="602250"/>
          </a:xfrm>
          <a:prstGeom prst="diamond">
            <a:avLst/>
          </a:prstGeom>
          <a:solidFill>
            <a:srgbClr val="AAC2A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菱形 23"/>
          <p:cNvSpPr/>
          <p:nvPr>
            <p:custDataLst>
              <p:tags r:id="rId10"/>
            </p:custDataLst>
          </p:nvPr>
        </p:nvSpPr>
        <p:spPr>
          <a:xfrm flipH="1">
            <a:off x="8818482" y="852348"/>
            <a:ext cx="422417" cy="42241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菱形 23"/>
          <p:cNvSpPr/>
          <p:nvPr>
            <p:custDataLst>
              <p:tags r:id="rId11"/>
            </p:custDataLst>
          </p:nvPr>
        </p:nvSpPr>
        <p:spPr>
          <a:xfrm flipH="1">
            <a:off x="11590147" y="998200"/>
            <a:ext cx="288637" cy="288637"/>
          </a:xfrm>
          <a:prstGeom prst="diamond">
            <a:avLst/>
          </a:prstGeom>
          <a:solidFill>
            <a:srgbClr val="AAC2A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82571" y="4589361"/>
            <a:ext cx="4237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Team members: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Muxi Chen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Guowei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Jiang</a:t>
            </a: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Hanzhang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Xiong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Runyuan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Li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231618" y="2858631"/>
            <a:ext cx="4739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Rename Trading System </a:t>
            </a:r>
          </a:p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Database 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730700" y="190138"/>
            <a:ext cx="60159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Presentation Layer - PowerBI Reports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7043" r="1132" b="1789"/>
          <a:stretch>
            <a:fillRect/>
          </a:stretch>
        </p:blipFill>
        <p:spPr>
          <a:xfrm>
            <a:off x="411480" y="1515110"/>
            <a:ext cx="5467985" cy="3223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4545" y="5360670"/>
            <a:ext cx="4681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Distribution of Product Brands and Details</a:t>
            </a: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5"/>
          <a:srcRect t="8217" r="35"/>
          <a:stretch>
            <a:fillRect/>
          </a:stretch>
        </p:blipFill>
        <p:spPr>
          <a:xfrm>
            <a:off x="6179820" y="1515110"/>
            <a:ext cx="5906135" cy="3222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3360" y="5360670"/>
            <a:ext cx="4681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Count of Different User's Address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730700" y="190138"/>
            <a:ext cx="60159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Presentation Layer - PowerBI Reports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73760" y="5446395"/>
            <a:ext cx="4681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Distribution of Products' SalePrice &amp; RetailPrice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23050" y="5446395"/>
            <a:ext cx="4681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Count of Products by Brand and Colors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4813" r="-1116"/>
          <a:stretch>
            <a:fillRect/>
          </a:stretch>
        </p:blipFill>
        <p:spPr>
          <a:xfrm>
            <a:off x="444500" y="1802765"/>
            <a:ext cx="5812790" cy="3252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t="4179" r="-764"/>
          <a:stretch>
            <a:fillRect/>
          </a:stretch>
        </p:blipFill>
        <p:spPr>
          <a:xfrm>
            <a:off x="6295390" y="1802765"/>
            <a:ext cx="5735955" cy="3275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730700" y="190138"/>
            <a:ext cx="405066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Presentation Layer - GUI</a:t>
            </a:r>
          </a:p>
        </p:txBody>
      </p:sp>
      <p:pic>
        <p:nvPicPr>
          <p:cNvPr id="2" name="Rename GUI_Trim_Trim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1010" y="1101725"/>
            <a:ext cx="8949055" cy="5002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0700" y="190138"/>
            <a:ext cx="266128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Population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2921000" y="104775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931410" y="1735455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10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80755" y="2984500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36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38570" y="3688080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38570" y="4351020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38570" y="5023485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31410" y="2368550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0700" y="190138"/>
            <a:ext cx="266128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Population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312420" y="1930400"/>
          <a:ext cx="4981575" cy="29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5699760" y="1930400"/>
          <a:ext cx="4981575" cy="299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635885" y="2638425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10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19905" y="3372485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19905" y="4110990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20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0925" y="2638425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10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063480" y="3372485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16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70925" y="4110990"/>
            <a:ext cx="455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2540"/>
            <a:ext cx="4102735" cy="6855460"/>
          </a:xfrm>
          <a:prstGeom prst="rect">
            <a:avLst/>
          </a:prstGeom>
          <a:solidFill>
            <a:schemeClr val="accent3">
              <a:alpha val="37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02735" y="0"/>
            <a:ext cx="24079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菱形 1"/>
          <p:cNvSpPr/>
          <p:nvPr>
            <p:custDataLst>
              <p:tags r:id="rId2"/>
            </p:custDataLst>
          </p:nvPr>
        </p:nvSpPr>
        <p:spPr>
          <a:xfrm>
            <a:off x="1912573" y="1287254"/>
            <a:ext cx="3406471" cy="3406471"/>
          </a:xfrm>
          <a:prstGeom prst="diamond">
            <a:avLst/>
          </a:prstGeom>
          <a:solidFill>
            <a:srgbClr val="F3D3BC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菱形 1"/>
          <p:cNvSpPr/>
          <p:nvPr>
            <p:custDataLst>
              <p:tags r:id="rId3"/>
            </p:custDataLst>
          </p:nvPr>
        </p:nvSpPr>
        <p:spPr>
          <a:xfrm>
            <a:off x="2224855" y="1599536"/>
            <a:ext cx="2781907" cy="2781907"/>
          </a:xfrm>
          <a:prstGeom prst="diamond">
            <a:avLst/>
          </a:prstGeom>
          <a:solidFill>
            <a:schemeClr val="bg1">
              <a:alpha val="81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菱形 1"/>
          <p:cNvSpPr/>
          <p:nvPr>
            <p:custDataLst>
              <p:tags r:id="rId4"/>
            </p:custDataLst>
          </p:nvPr>
        </p:nvSpPr>
        <p:spPr>
          <a:xfrm>
            <a:off x="2225040" y="1802765"/>
            <a:ext cx="2782570" cy="2375535"/>
          </a:xfrm>
          <a:prstGeom prst="diamond">
            <a:avLst/>
          </a:prstGeom>
          <a:solidFill>
            <a:srgbClr val="F3D3BC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Rename</a:t>
            </a:r>
          </a:p>
        </p:txBody>
      </p:sp>
      <p:sp>
        <p:nvSpPr>
          <p:cNvPr id="24" name="PA_菱形 23"/>
          <p:cNvSpPr/>
          <p:nvPr>
            <p:custDataLst>
              <p:tags r:id="rId5"/>
            </p:custDataLst>
          </p:nvPr>
        </p:nvSpPr>
        <p:spPr>
          <a:xfrm>
            <a:off x="2161840" y="1599578"/>
            <a:ext cx="602250" cy="602250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菱形 23"/>
          <p:cNvSpPr/>
          <p:nvPr>
            <p:custDataLst>
              <p:tags r:id="rId6"/>
            </p:custDataLst>
          </p:nvPr>
        </p:nvSpPr>
        <p:spPr>
          <a:xfrm>
            <a:off x="2763757" y="856158"/>
            <a:ext cx="422417" cy="42241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 rot="16200000" flipH="1">
            <a:off x="4789946" y="2710786"/>
            <a:ext cx="1442024" cy="719424"/>
            <a:chOff x="2467503" y="4400363"/>
            <a:chExt cx="1442024" cy="719424"/>
          </a:xfrm>
        </p:grpSpPr>
        <p:cxnSp>
          <p:nvCxnSpPr>
            <p:cNvPr id="31" name="PA_直接连接符 30"/>
            <p:cNvCxnSpPr/>
            <p:nvPr>
              <p:custDataLst>
                <p:tags r:id="rId21"/>
              </p:custDataLst>
            </p:nvPr>
          </p:nvCxnSpPr>
          <p:spPr>
            <a:xfrm flipH="1">
              <a:off x="3190897" y="4401156"/>
              <a:ext cx="718630" cy="718631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_直接连接符 30"/>
            <p:cNvCxnSpPr/>
            <p:nvPr>
              <p:custDataLst>
                <p:tags r:id="rId22"/>
              </p:custDataLst>
            </p:nvPr>
          </p:nvCxnSpPr>
          <p:spPr>
            <a:xfrm rot="5400000" flipH="1">
              <a:off x="2467504" y="4400362"/>
              <a:ext cx="718630" cy="718631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菱形 23"/>
          <p:cNvSpPr/>
          <p:nvPr>
            <p:custDataLst>
              <p:tags r:id="rId7"/>
            </p:custDataLst>
          </p:nvPr>
        </p:nvSpPr>
        <p:spPr>
          <a:xfrm>
            <a:off x="2139442" y="563860"/>
            <a:ext cx="288637" cy="28863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PA_组合 58"/>
          <p:cNvGrpSpPr/>
          <p:nvPr>
            <p:custDataLst>
              <p:tags r:id="rId8"/>
            </p:custDataLst>
          </p:nvPr>
        </p:nvGrpSpPr>
        <p:grpSpPr>
          <a:xfrm>
            <a:off x="5182600" y="5711062"/>
            <a:ext cx="369806" cy="856603"/>
            <a:chOff x="6697441" y="5773974"/>
            <a:chExt cx="439960" cy="1019104"/>
          </a:xfrm>
        </p:grpSpPr>
        <p:grpSp>
          <p:nvGrpSpPr>
            <p:cNvPr id="50" name="PA_组合 49"/>
            <p:cNvGrpSpPr/>
            <p:nvPr>
              <p:custDataLst>
                <p:tags r:id="rId12"/>
              </p:custDataLst>
            </p:nvPr>
          </p:nvGrpSpPr>
          <p:grpSpPr>
            <a:xfrm>
              <a:off x="6698167" y="6159623"/>
              <a:ext cx="439234" cy="219131"/>
              <a:chOff x="2467501" y="4444780"/>
              <a:chExt cx="1442026" cy="719417"/>
            </a:xfrm>
          </p:grpSpPr>
          <p:cxnSp>
            <p:nvCxnSpPr>
              <p:cNvPr id="51" name="PA_直接连接符 30"/>
              <p:cNvCxnSpPr/>
              <p:nvPr>
                <p:custDataLst>
                  <p:tags r:id="rId19"/>
                </p:custDataLst>
              </p:nvPr>
            </p:nvCxnSpPr>
            <p:spPr>
              <a:xfrm flipH="1">
                <a:off x="3190895" y="4445567"/>
                <a:ext cx="718632" cy="718630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PA_直接连接符 30"/>
              <p:cNvCxnSpPr/>
              <p:nvPr>
                <p:custDataLst>
                  <p:tags r:id="rId20"/>
                </p:custDataLst>
              </p:nvPr>
            </p:nvCxnSpPr>
            <p:spPr>
              <a:xfrm rot="5400000" flipH="1">
                <a:off x="2467503" y="4444778"/>
                <a:ext cx="718630" cy="718633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PA_组合 49"/>
            <p:cNvGrpSpPr/>
            <p:nvPr>
              <p:custDataLst>
                <p:tags r:id="rId13"/>
              </p:custDataLst>
            </p:nvPr>
          </p:nvGrpSpPr>
          <p:grpSpPr>
            <a:xfrm>
              <a:off x="6698167" y="5773974"/>
              <a:ext cx="439233" cy="219133"/>
              <a:chOff x="2467503" y="4400363"/>
              <a:chExt cx="1442024" cy="719424"/>
            </a:xfrm>
          </p:grpSpPr>
          <p:cxnSp>
            <p:nvCxnSpPr>
              <p:cNvPr id="54" name="PA_直接连接符 30"/>
              <p:cNvCxnSpPr/>
              <p:nvPr>
                <p:custDataLst>
                  <p:tags r:id="rId17"/>
                </p:custDataLst>
              </p:nvPr>
            </p:nvCxnSpPr>
            <p:spPr>
              <a:xfrm flipH="1">
                <a:off x="3190897" y="4401156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PA_直接连接符 30"/>
              <p:cNvCxnSpPr/>
              <p:nvPr>
                <p:custDataLst>
                  <p:tags r:id="rId18"/>
                </p:custDataLst>
              </p:nvPr>
            </p:nvCxnSpPr>
            <p:spPr>
              <a:xfrm rot="5400000" flipH="1">
                <a:off x="2467504" y="4400362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PA_组合 49"/>
            <p:cNvGrpSpPr/>
            <p:nvPr>
              <p:custDataLst>
                <p:tags r:id="rId14"/>
              </p:custDataLst>
            </p:nvPr>
          </p:nvGrpSpPr>
          <p:grpSpPr>
            <a:xfrm>
              <a:off x="6697441" y="6573945"/>
              <a:ext cx="439233" cy="219133"/>
              <a:chOff x="2467503" y="4400363"/>
              <a:chExt cx="1442024" cy="719424"/>
            </a:xfrm>
          </p:grpSpPr>
          <p:cxnSp>
            <p:nvCxnSpPr>
              <p:cNvPr id="57" name="PA_直接连接符 30"/>
              <p:cNvCxnSpPr/>
              <p:nvPr>
                <p:custDataLst>
                  <p:tags r:id="rId15"/>
                </p:custDataLst>
              </p:nvPr>
            </p:nvCxnSpPr>
            <p:spPr>
              <a:xfrm flipH="1">
                <a:off x="3190897" y="4401156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PA_直接连接符 30"/>
              <p:cNvCxnSpPr/>
              <p:nvPr>
                <p:custDataLst>
                  <p:tags r:id="rId16"/>
                </p:custDataLst>
              </p:nvPr>
            </p:nvCxnSpPr>
            <p:spPr>
              <a:xfrm rot="5400000" flipH="1">
                <a:off x="2467504" y="4400362"/>
                <a:ext cx="718630" cy="718631"/>
              </a:xfrm>
              <a:prstGeom prst="line">
                <a:avLst/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PA_菱形 23"/>
          <p:cNvSpPr/>
          <p:nvPr>
            <p:custDataLst>
              <p:tags r:id="rId9"/>
            </p:custDataLst>
          </p:nvPr>
        </p:nvSpPr>
        <p:spPr>
          <a:xfrm flipH="1">
            <a:off x="6737650" y="1599578"/>
            <a:ext cx="602250" cy="602250"/>
          </a:xfrm>
          <a:prstGeom prst="diamond">
            <a:avLst/>
          </a:prstGeom>
          <a:solidFill>
            <a:srgbClr val="AAC2A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菱形 23"/>
          <p:cNvSpPr/>
          <p:nvPr>
            <p:custDataLst>
              <p:tags r:id="rId10"/>
            </p:custDataLst>
          </p:nvPr>
        </p:nvSpPr>
        <p:spPr>
          <a:xfrm flipH="1">
            <a:off x="8491457" y="865048"/>
            <a:ext cx="422417" cy="422417"/>
          </a:xfrm>
          <a:prstGeom prst="diamond">
            <a:avLst/>
          </a:prstGeom>
          <a:solidFill>
            <a:srgbClr val="F3D3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菱形 23"/>
          <p:cNvSpPr/>
          <p:nvPr>
            <p:custDataLst>
              <p:tags r:id="rId11"/>
            </p:custDataLst>
          </p:nvPr>
        </p:nvSpPr>
        <p:spPr>
          <a:xfrm flipH="1">
            <a:off x="11587607" y="1310620"/>
            <a:ext cx="288637" cy="288637"/>
          </a:xfrm>
          <a:prstGeom prst="diamond">
            <a:avLst/>
          </a:prstGeom>
          <a:solidFill>
            <a:srgbClr val="AAC2A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11290" y="2981325"/>
            <a:ext cx="5680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Thanks For</a:t>
            </a:r>
            <a:r>
              <a:rPr lang="en-US" altLang="zh-CN" sz="40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L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istening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菱形 1"/>
          <p:cNvSpPr/>
          <p:nvPr>
            <p:custDataLst>
              <p:tags r:id="rId2"/>
            </p:custDataLst>
          </p:nvPr>
        </p:nvSpPr>
        <p:spPr>
          <a:xfrm>
            <a:off x="4724496" y="41069"/>
            <a:ext cx="2743008" cy="2743008"/>
          </a:xfrm>
          <a:prstGeom prst="diamond">
            <a:avLst/>
          </a:prstGeom>
          <a:solidFill>
            <a:srgbClr val="AAC2AC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2569553" y="3589474"/>
            <a:ext cx="0" cy="2269671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62355" y="4735930"/>
            <a:ext cx="23077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Objects &amp; </a:t>
            </a:r>
          </a:p>
          <a:p>
            <a:pPr algn="ctr"/>
            <a:r>
              <a:rPr lang="en-US" altLang="zh-CN" sz="2000" b="1" dirty="0"/>
              <a:t>High Level Design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4877435" y="3589474"/>
            <a:ext cx="0" cy="2269671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569889" y="4859120"/>
            <a:ext cx="23077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E-R Diagram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9771822" y="3589474"/>
            <a:ext cx="0" cy="2269671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01"/>
          <p:cNvGrpSpPr/>
          <p:nvPr/>
        </p:nvGrpSpPr>
        <p:grpSpPr>
          <a:xfrm>
            <a:off x="907149" y="3106368"/>
            <a:ext cx="1017940" cy="1039890"/>
            <a:chOff x="1304128" y="3285727"/>
            <a:chExt cx="1017940" cy="1039890"/>
          </a:xfrm>
        </p:grpSpPr>
        <p:sp>
          <p:nvSpPr>
            <p:cNvPr id="21" name="PA_菱形 1"/>
            <p:cNvSpPr/>
            <p:nvPr>
              <p:custDataLst>
                <p:tags r:id="rId7"/>
              </p:custDataLst>
            </p:nvPr>
          </p:nvSpPr>
          <p:spPr>
            <a:xfrm>
              <a:off x="1304128" y="3285727"/>
              <a:ext cx="1017940" cy="1039890"/>
            </a:xfrm>
            <a:prstGeom prst="diamond">
              <a:avLst/>
            </a:prstGeom>
            <a:solidFill>
              <a:srgbClr val="F3D3BC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482898" y="3513284"/>
              <a:ext cx="66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01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02"/>
          <p:cNvGrpSpPr/>
          <p:nvPr/>
        </p:nvGrpSpPr>
        <p:grpSpPr>
          <a:xfrm>
            <a:off x="3103545" y="3106368"/>
            <a:ext cx="1017940" cy="1039890"/>
            <a:chOff x="4157749" y="3285727"/>
            <a:chExt cx="1017940" cy="1039890"/>
          </a:xfrm>
        </p:grpSpPr>
        <p:sp>
          <p:nvSpPr>
            <p:cNvPr id="22" name="PA_菱形 1"/>
            <p:cNvSpPr/>
            <p:nvPr>
              <p:custDataLst>
                <p:tags r:id="rId6"/>
              </p:custDataLst>
            </p:nvPr>
          </p:nvSpPr>
          <p:spPr>
            <a:xfrm>
              <a:off x="4157749" y="3285727"/>
              <a:ext cx="1017940" cy="1039890"/>
            </a:xfrm>
            <a:prstGeom prst="diamond">
              <a:avLst/>
            </a:prstGeom>
            <a:solidFill>
              <a:srgbClr val="F3D3BC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371018" y="3513284"/>
              <a:ext cx="66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02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03"/>
          <p:cNvGrpSpPr/>
          <p:nvPr/>
        </p:nvGrpSpPr>
        <p:grpSpPr>
          <a:xfrm>
            <a:off x="7967010" y="3107843"/>
            <a:ext cx="1017940" cy="1039890"/>
            <a:chOff x="7011370" y="3285092"/>
            <a:chExt cx="1017940" cy="1039890"/>
          </a:xfrm>
        </p:grpSpPr>
        <p:sp>
          <p:nvSpPr>
            <p:cNvPr id="23" name="PA_菱形 1"/>
            <p:cNvSpPr/>
            <p:nvPr>
              <p:custDataLst>
                <p:tags r:id="rId5"/>
              </p:custDataLst>
            </p:nvPr>
          </p:nvSpPr>
          <p:spPr>
            <a:xfrm>
              <a:off x="7011370" y="3285092"/>
              <a:ext cx="1017940" cy="1039890"/>
            </a:xfrm>
            <a:prstGeom prst="diamond">
              <a:avLst/>
            </a:prstGeom>
            <a:solidFill>
              <a:srgbClr val="F3D3BC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36838" y="3525230"/>
              <a:ext cx="6604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04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04"/>
          <p:cNvGrpSpPr/>
          <p:nvPr/>
        </p:nvGrpSpPr>
        <p:grpSpPr>
          <a:xfrm>
            <a:off x="10230919" y="3118638"/>
            <a:ext cx="1017940" cy="1039890"/>
            <a:chOff x="9864991" y="3285727"/>
            <a:chExt cx="1017940" cy="1039890"/>
          </a:xfrm>
        </p:grpSpPr>
        <p:sp>
          <p:nvSpPr>
            <p:cNvPr id="24" name="PA_菱形 1"/>
            <p:cNvSpPr/>
            <p:nvPr>
              <p:custDataLst>
                <p:tags r:id="rId4"/>
              </p:custDataLst>
            </p:nvPr>
          </p:nvSpPr>
          <p:spPr>
            <a:xfrm>
              <a:off x="9864991" y="3285727"/>
              <a:ext cx="1017940" cy="1039890"/>
            </a:xfrm>
            <a:prstGeom prst="diamond">
              <a:avLst/>
            </a:prstGeom>
            <a:solidFill>
              <a:srgbClr val="F3D3BC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043761" y="3508668"/>
              <a:ext cx="6604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05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950679" y="1181740"/>
            <a:ext cx="251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Project Overview</a:t>
            </a:r>
          </a:p>
        </p:txBody>
      </p:sp>
      <p:sp>
        <p:nvSpPr>
          <p:cNvPr id="7" name="矩形 6"/>
          <p:cNvSpPr/>
          <p:nvPr/>
        </p:nvSpPr>
        <p:spPr>
          <a:xfrm>
            <a:off x="7368792" y="4859120"/>
            <a:ext cx="23077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Presentation Layer</a:t>
            </a:r>
          </a:p>
        </p:txBody>
      </p:sp>
      <p:sp>
        <p:nvSpPr>
          <p:cNvPr id="10" name="矩形 9"/>
          <p:cNvSpPr/>
          <p:nvPr/>
        </p:nvSpPr>
        <p:spPr>
          <a:xfrm>
            <a:off x="9771598" y="4857587"/>
            <a:ext cx="23077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Data Population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296150" y="3589474"/>
            <a:ext cx="0" cy="2269671"/>
          </a:xfrm>
          <a:prstGeom prst="line">
            <a:avLst/>
          </a:prstGeom>
          <a:ln>
            <a:solidFill>
              <a:schemeClr val="accent1">
                <a:alpha val="1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02"/>
          <p:cNvGrpSpPr/>
          <p:nvPr/>
        </p:nvGrpSpPr>
        <p:grpSpPr>
          <a:xfrm>
            <a:off x="5552740" y="3119703"/>
            <a:ext cx="1017940" cy="1039890"/>
            <a:chOff x="4157749" y="3285727"/>
            <a:chExt cx="1017940" cy="1039890"/>
          </a:xfrm>
        </p:grpSpPr>
        <p:sp>
          <p:nvSpPr>
            <p:cNvPr id="18" name="PA_菱形 1"/>
            <p:cNvSpPr/>
            <p:nvPr>
              <p:custDataLst>
                <p:tags r:id="rId3"/>
              </p:custDataLst>
            </p:nvPr>
          </p:nvSpPr>
          <p:spPr>
            <a:xfrm>
              <a:off x="4157749" y="3285727"/>
              <a:ext cx="1017940" cy="1039890"/>
            </a:xfrm>
            <a:prstGeom prst="diamond">
              <a:avLst/>
            </a:prstGeom>
            <a:solidFill>
              <a:srgbClr val="F3D3BC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371018" y="3513284"/>
              <a:ext cx="6604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03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4988604" y="4890235"/>
            <a:ext cx="23077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/>
              <a:t>Database Objects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2795270" y="1402715"/>
            <a:ext cx="1573530" cy="4202430"/>
            <a:chOff x="5276850" y="1209675"/>
            <a:chExt cx="1657350" cy="2133600"/>
          </a:xfrm>
        </p:grpSpPr>
        <p:sp>
          <p:nvSpPr>
            <p:cNvPr id="98" name="任意多边形 97"/>
            <p:cNvSpPr/>
            <p:nvPr/>
          </p:nvSpPr>
          <p:spPr>
            <a:xfrm>
              <a:off x="5276850" y="1209675"/>
              <a:ext cx="1162050" cy="923925"/>
            </a:xfrm>
            <a:custGeom>
              <a:avLst/>
              <a:gdLst>
                <a:gd name="connsiteX0" fmla="*/ 0 w 1162050"/>
                <a:gd name="connsiteY0" fmla="*/ 923925 h 923925"/>
                <a:gd name="connsiteX1" fmla="*/ 1162050 w 1162050"/>
                <a:gd name="connsiteY1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2050" h="923925">
                  <a:moveTo>
                    <a:pt x="0" y="923925"/>
                  </a:moveTo>
                  <a:lnTo>
                    <a:pt x="1162050" y="0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5286375" y="2238375"/>
              <a:ext cx="1647825" cy="0"/>
            </a:xfrm>
            <a:custGeom>
              <a:avLst/>
              <a:gdLst>
                <a:gd name="connsiteX0" fmla="*/ 0 w 1647825"/>
                <a:gd name="connsiteY0" fmla="*/ 0 h 0"/>
                <a:gd name="connsiteX1" fmla="*/ 1647825 w 1647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7825">
                  <a:moveTo>
                    <a:pt x="0" y="0"/>
                  </a:moveTo>
                  <a:lnTo>
                    <a:pt x="1647825" y="0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5276850" y="2324100"/>
              <a:ext cx="1143000" cy="1019175"/>
            </a:xfrm>
            <a:custGeom>
              <a:avLst/>
              <a:gdLst>
                <a:gd name="connsiteX0" fmla="*/ 0 w 1143000"/>
                <a:gd name="connsiteY0" fmla="*/ 0 h 1019175"/>
                <a:gd name="connsiteX1" fmla="*/ 1143000 w 1143000"/>
                <a:gd name="connsiteY1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 h="1019175">
                  <a:moveTo>
                    <a:pt x="0" y="0"/>
                  </a:moveTo>
                  <a:lnTo>
                    <a:pt x="1143000" y="1019175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58800" y="1861820"/>
            <a:ext cx="2077720" cy="3052445"/>
            <a:chOff x="3764395" y="1800081"/>
            <a:chExt cx="1587500" cy="2332037"/>
          </a:xfrm>
          <a:solidFill>
            <a:schemeClr val="bg2"/>
          </a:solidFill>
        </p:grpSpPr>
        <p:sp>
          <p:nvSpPr>
            <p:cNvPr id="76" name="Freeform 5"/>
            <p:cNvSpPr>
              <a:spLocks noEditPoints="1"/>
            </p:cNvSpPr>
            <p:nvPr/>
          </p:nvSpPr>
          <p:spPr bwMode="auto">
            <a:xfrm>
              <a:off x="3764395" y="1800081"/>
              <a:ext cx="1587500" cy="1676400"/>
            </a:xfrm>
            <a:custGeom>
              <a:avLst/>
              <a:gdLst>
                <a:gd name="T0" fmla="*/ 152 w 1935"/>
                <a:gd name="T1" fmla="*/ 1129 h 2043"/>
                <a:gd name="T2" fmla="*/ 964 w 1935"/>
                <a:gd name="T3" fmla="*/ 112 h 2043"/>
                <a:gd name="T4" fmla="*/ 966 w 1935"/>
                <a:gd name="T5" fmla="*/ 112 h 2043"/>
                <a:gd name="T6" fmla="*/ 1610 w 1935"/>
                <a:gd name="T7" fmla="*/ 400 h 2043"/>
                <a:gd name="T8" fmla="*/ 1611 w 1935"/>
                <a:gd name="T9" fmla="*/ 401 h 2043"/>
                <a:gd name="T10" fmla="*/ 1628 w 1935"/>
                <a:gd name="T11" fmla="*/ 421 h 2043"/>
                <a:gd name="T12" fmla="*/ 1786 w 1935"/>
                <a:gd name="T13" fmla="*/ 1118 h 2043"/>
                <a:gd name="T14" fmla="*/ 1786 w 1935"/>
                <a:gd name="T15" fmla="*/ 1119 h 2043"/>
                <a:gd name="T16" fmla="*/ 1785 w 1935"/>
                <a:gd name="T17" fmla="*/ 1124 h 2043"/>
                <a:gd name="T18" fmla="*/ 1784 w 1935"/>
                <a:gd name="T19" fmla="*/ 1125 h 2043"/>
                <a:gd name="T20" fmla="*/ 1420 w 1935"/>
                <a:gd name="T21" fmla="*/ 1787 h 2043"/>
                <a:gd name="T22" fmla="*/ 1420 w 1935"/>
                <a:gd name="T23" fmla="*/ 1788 h 2043"/>
                <a:gd name="T24" fmla="*/ 1417 w 1935"/>
                <a:gd name="T25" fmla="*/ 1793 h 2043"/>
                <a:gd name="T26" fmla="*/ 965 w 1935"/>
                <a:gd name="T27" fmla="*/ 1931 h 2043"/>
                <a:gd name="T28" fmla="*/ 963 w 1935"/>
                <a:gd name="T29" fmla="*/ 1931 h 2043"/>
                <a:gd name="T30" fmla="*/ 963 w 1935"/>
                <a:gd name="T31" fmla="*/ 1931 h 2043"/>
                <a:gd name="T32" fmla="*/ 962 w 1935"/>
                <a:gd name="T33" fmla="*/ 1931 h 2043"/>
                <a:gd name="T34" fmla="*/ 517 w 1935"/>
                <a:gd name="T35" fmla="*/ 1791 h 2043"/>
                <a:gd name="T36" fmla="*/ 516 w 1935"/>
                <a:gd name="T37" fmla="*/ 1788 h 2043"/>
                <a:gd name="T38" fmla="*/ 515 w 1935"/>
                <a:gd name="T39" fmla="*/ 1786 h 2043"/>
                <a:gd name="T40" fmla="*/ 515 w 1935"/>
                <a:gd name="T41" fmla="*/ 1787 h 2043"/>
                <a:gd name="T42" fmla="*/ 151 w 1935"/>
                <a:gd name="T43" fmla="*/ 1125 h 2043"/>
                <a:gd name="T44" fmla="*/ 150 w 1935"/>
                <a:gd name="T45" fmla="*/ 1120 h 2043"/>
                <a:gd name="T46" fmla="*/ 323 w 1935"/>
                <a:gd name="T47" fmla="*/ 403 h 2043"/>
                <a:gd name="T48" fmla="*/ 325 w 1935"/>
                <a:gd name="T49" fmla="*/ 401 h 2043"/>
                <a:gd name="T50" fmla="*/ 962 w 1935"/>
                <a:gd name="T51" fmla="*/ 112 h 2043"/>
                <a:gd name="T52" fmla="*/ 972 w 1935"/>
                <a:gd name="T53" fmla="*/ 0 h 2043"/>
                <a:gd name="T54" fmla="*/ 963 w 1935"/>
                <a:gd name="T55" fmla="*/ 0 h 2043"/>
                <a:gd name="T56" fmla="*/ 559 w 1935"/>
                <a:gd name="T57" fmla="*/ 95 h 2043"/>
                <a:gd name="T58" fmla="*/ 241 w 1935"/>
                <a:gd name="T59" fmla="*/ 327 h 2043"/>
                <a:gd name="T60" fmla="*/ 222 w 1935"/>
                <a:gd name="T61" fmla="*/ 347 h 2043"/>
                <a:gd name="T62" fmla="*/ 41 w 1935"/>
                <a:gd name="T63" fmla="*/ 1147 h 2043"/>
                <a:gd name="T64" fmla="*/ 43 w 1935"/>
                <a:gd name="T65" fmla="*/ 1152 h 2043"/>
                <a:gd name="T66" fmla="*/ 43 w 1935"/>
                <a:gd name="T67" fmla="*/ 1153 h 2043"/>
                <a:gd name="T68" fmla="*/ 415 w 1935"/>
                <a:gd name="T69" fmla="*/ 1836 h 2043"/>
                <a:gd name="T70" fmla="*/ 417 w 1935"/>
                <a:gd name="T71" fmla="*/ 1840 h 2043"/>
                <a:gd name="T72" fmla="*/ 458 w 1935"/>
                <a:gd name="T73" fmla="*/ 2043 h 2043"/>
                <a:gd name="T74" fmla="*/ 963 w 1935"/>
                <a:gd name="T75" fmla="*/ 2043 h 2043"/>
                <a:gd name="T76" fmla="*/ 1477 w 1935"/>
                <a:gd name="T77" fmla="*/ 2043 h 2043"/>
                <a:gd name="T78" fmla="*/ 1518 w 1935"/>
                <a:gd name="T79" fmla="*/ 1841 h 2043"/>
                <a:gd name="T80" fmla="*/ 1893 w 1935"/>
                <a:gd name="T81" fmla="*/ 1152 h 2043"/>
                <a:gd name="T82" fmla="*/ 1894 w 1935"/>
                <a:gd name="T83" fmla="*/ 1146 h 2043"/>
                <a:gd name="T84" fmla="*/ 1886 w 1935"/>
                <a:gd name="T85" fmla="*/ 652 h 2043"/>
                <a:gd name="T86" fmla="*/ 1695 w 1935"/>
                <a:gd name="T87" fmla="*/ 327 h 2043"/>
                <a:gd name="T88" fmla="*/ 1691 w 1935"/>
                <a:gd name="T89" fmla="*/ 323 h 2043"/>
                <a:gd name="T90" fmla="*/ 1377 w 1935"/>
                <a:gd name="T91" fmla="*/ 95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35" h="2043">
                  <a:moveTo>
                    <a:pt x="152" y="1131"/>
                  </a:moveTo>
                  <a:cubicBezTo>
                    <a:pt x="152" y="1130"/>
                    <a:pt x="152" y="1130"/>
                    <a:pt x="152" y="1129"/>
                  </a:cubicBezTo>
                  <a:cubicBezTo>
                    <a:pt x="152" y="1129"/>
                    <a:pt x="152" y="1129"/>
                    <a:pt x="152" y="1129"/>
                  </a:cubicBezTo>
                  <a:cubicBezTo>
                    <a:pt x="152" y="1130"/>
                    <a:pt x="152" y="1130"/>
                    <a:pt x="152" y="1131"/>
                  </a:cubicBezTo>
                  <a:moveTo>
                    <a:pt x="963" y="112"/>
                  </a:moveTo>
                  <a:cubicBezTo>
                    <a:pt x="964" y="112"/>
                    <a:pt x="964" y="112"/>
                    <a:pt x="964" y="112"/>
                  </a:cubicBezTo>
                  <a:cubicBezTo>
                    <a:pt x="964" y="112"/>
                    <a:pt x="964" y="112"/>
                    <a:pt x="964" y="112"/>
                  </a:cubicBezTo>
                  <a:cubicBezTo>
                    <a:pt x="964" y="112"/>
                    <a:pt x="964" y="112"/>
                    <a:pt x="964" y="112"/>
                  </a:cubicBezTo>
                  <a:cubicBezTo>
                    <a:pt x="964" y="112"/>
                    <a:pt x="965" y="112"/>
                    <a:pt x="966" y="112"/>
                  </a:cubicBezTo>
                  <a:cubicBezTo>
                    <a:pt x="966" y="112"/>
                    <a:pt x="966" y="112"/>
                    <a:pt x="966" y="112"/>
                  </a:cubicBezTo>
                  <a:cubicBezTo>
                    <a:pt x="972" y="112"/>
                    <a:pt x="972" y="112"/>
                    <a:pt x="972" y="112"/>
                  </a:cubicBezTo>
                  <a:cubicBezTo>
                    <a:pt x="1205" y="114"/>
                    <a:pt x="1447" y="224"/>
                    <a:pt x="1610" y="400"/>
                  </a:cubicBezTo>
                  <a:cubicBezTo>
                    <a:pt x="1610" y="400"/>
                    <a:pt x="1610" y="400"/>
                    <a:pt x="1610" y="400"/>
                  </a:cubicBezTo>
                  <a:cubicBezTo>
                    <a:pt x="1610" y="400"/>
                    <a:pt x="1610" y="400"/>
                    <a:pt x="1610" y="400"/>
                  </a:cubicBezTo>
                  <a:cubicBezTo>
                    <a:pt x="1610" y="400"/>
                    <a:pt x="1611" y="400"/>
                    <a:pt x="1611" y="401"/>
                  </a:cubicBezTo>
                  <a:cubicBezTo>
                    <a:pt x="1612" y="402"/>
                    <a:pt x="1612" y="402"/>
                    <a:pt x="1613" y="403"/>
                  </a:cubicBezTo>
                  <a:cubicBezTo>
                    <a:pt x="1613" y="403"/>
                    <a:pt x="1613" y="403"/>
                    <a:pt x="1613" y="403"/>
                  </a:cubicBezTo>
                  <a:cubicBezTo>
                    <a:pt x="1618" y="409"/>
                    <a:pt x="1623" y="415"/>
                    <a:pt x="1628" y="421"/>
                  </a:cubicBezTo>
                  <a:cubicBezTo>
                    <a:pt x="1730" y="538"/>
                    <a:pt x="1844" y="736"/>
                    <a:pt x="1807" y="1008"/>
                  </a:cubicBezTo>
                  <a:cubicBezTo>
                    <a:pt x="1802" y="1047"/>
                    <a:pt x="1795" y="1083"/>
                    <a:pt x="1786" y="1118"/>
                  </a:cubicBezTo>
                  <a:cubicBezTo>
                    <a:pt x="1786" y="1118"/>
                    <a:pt x="1786" y="1118"/>
                    <a:pt x="1786" y="1118"/>
                  </a:cubicBezTo>
                  <a:cubicBezTo>
                    <a:pt x="1786" y="1118"/>
                    <a:pt x="1786" y="1118"/>
                    <a:pt x="1786" y="1118"/>
                  </a:cubicBezTo>
                  <a:cubicBezTo>
                    <a:pt x="1786" y="1118"/>
                    <a:pt x="1786" y="1118"/>
                    <a:pt x="1786" y="1118"/>
                  </a:cubicBezTo>
                  <a:cubicBezTo>
                    <a:pt x="1786" y="1119"/>
                    <a:pt x="1786" y="1119"/>
                    <a:pt x="1786" y="1119"/>
                  </a:cubicBezTo>
                  <a:cubicBezTo>
                    <a:pt x="1786" y="1120"/>
                    <a:pt x="1785" y="1120"/>
                    <a:pt x="1785" y="1121"/>
                  </a:cubicBezTo>
                  <a:cubicBezTo>
                    <a:pt x="1785" y="1122"/>
                    <a:pt x="1785" y="1122"/>
                    <a:pt x="1785" y="1123"/>
                  </a:cubicBezTo>
                  <a:cubicBezTo>
                    <a:pt x="1785" y="1123"/>
                    <a:pt x="1785" y="1123"/>
                    <a:pt x="1785" y="1124"/>
                  </a:cubicBezTo>
                  <a:cubicBezTo>
                    <a:pt x="1784" y="1124"/>
                    <a:pt x="1784" y="1124"/>
                    <a:pt x="1784" y="1124"/>
                  </a:cubicBezTo>
                  <a:cubicBezTo>
                    <a:pt x="1784" y="1124"/>
                    <a:pt x="1784" y="1124"/>
                    <a:pt x="1784" y="1124"/>
                  </a:cubicBezTo>
                  <a:cubicBezTo>
                    <a:pt x="1784" y="1125"/>
                    <a:pt x="1784" y="1125"/>
                    <a:pt x="1784" y="1125"/>
                  </a:cubicBezTo>
                  <a:cubicBezTo>
                    <a:pt x="1784" y="1125"/>
                    <a:pt x="1784" y="1125"/>
                    <a:pt x="1784" y="1125"/>
                  </a:cubicBezTo>
                  <a:cubicBezTo>
                    <a:pt x="1735" y="1314"/>
                    <a:pt x="1637" y="1455"/>
                    <a:pt x="1549" y="1582"/>
                  </a:cubicBezTo>
                  <a:cubicBezTo>
                    <a:pt x="1501" y="1650"/>
                    <a:pt x="1454" y="1717"/>
                    <a:pt x="1420" y="1787"/>
                  </a:cubicBezTo>
                  <a:cubicBezTo>
                    <a:pt x="1420" y="1787"/>
                    <a:pt x="1420" y="1787"/>
                    <a:pt x="1420" y="1787"/>
                  </a:cubicBezTo>
                  <a:cubicBezTo>
                    <a:pt x="1420" y="1787"/>
                    <a:pt x="1420" y="1787"/>
                    <a:pt x="1420" y="1787"/>
                  </a:cubicBezTo>
                  <a:cubicBezTo>
                    <a:pt x="1420" y="1787"/>
                    <a:pt x="1420" y="1788"/>
                    <a:pt x="1420" y="1788"/>
                  </a:cubicBezTo>
                  <a:cubicBezTo>
                    <a:pt x="1419" y="1788"/>
                    <a:pt x="1419" y="1789"/>
                    <a:pt x="1419" y="1789"/>
                  </a:cubicBezTo>
                  <a:cubicBezTo>
                    <a:pt x="1418" y="1790"/>
                    <a:pt x="1418" y="1791"/>
                    <a:pt x="1417" y="1793"/>
                  </a:cubicBezTo>
                  <a:cubicBezTo>
                    <a:pt x="1417" y="1793"/>
                    <a:pt x="1417" y="1793"/>
                    <a:pt x="1417" y="1793"/>
                  </a:cubicBezTo>
                  <a:cubicBezTo>
                    <a:pt x="1417" y="1793"/>
                    <a:pt x="1417" y="1793"/>
                    <a:pt x="1417" y="1793"/>
                  </a:cubicBezTo>
                  <a:cubicBezTo>
                    <a:pt x="1396" y="1837"/>
                    <a:pt x="1380" y="1883"/>
                    <a:pt x="1372" y="1931"/>
                  </a:cubicBezTo>
                  <a:cubicBezTo>
                    <a:pt x="965" y="1931"/>
                    <a:pt x="965" y="1931"/>
                    <a:pt x="965" y="1931"/>
                  </a:cubicBezTo>
                  <a:cubicBezTo>
                    <a:pt x="965" y="1931"/>
                    <a:pt x="965" y="1931"/>
                    <a:pt x="965" y="1931"/>
                  </a:cubicBezTo>
                  <a:cubicBezTo>
                    <a:pt x="964" y="1931"/>
                    <a:pt x="964" y="1931"/>
                    <a:pt x="963" y="1931"/>
                  </a:cubicBezTo>
                  <a:cubicBezTo>
                    <a:pt x="963" y="1931"/>
                    <a:pt x="963" y="1931"/>
                    <a:pt x="963" y="1931"/>
                  </a:cubicBezTo>
                  <a:cubicBezTo>
                    <a:pt x="963" y="1931"/>
                    <a:pt x="963" y="1931"/>
                    <a:pt x="963" y="1931"/>
                  </a:cubicBezTo>
                  <a:cubicBezTo>
                    <a:pt x="963" y="1931"/>
                    <a:pt x="963" y="1931"/>
                    <a:pt x="963" y="1931"/>
                  </a:cubicBezTo>
                  <a:cubicBezTo>
                    <a:pt x="963" y="1931"/>
                    <a:pt x="963" y="1931"/>
                    <a:pt x="963" y="1931"/>
                  </a:cubicBezTo>
                  <a:cubicBezTo>
                    <a:pt x="963" y="1931"/>
                    <a:pt x="963" y="1931"/>
                    <a:pt x="963" y="1931"/>
                  </a:cubicBezTo>
                  <a:cubicBezTo>
                    <a:pt x="963" y="1931"/>
                    <a:pt x="963" y="1931"/>
                    <a:pt x="963" y="1931"/>
                  </a:cubicBezTo>
                  <a:cubicBezTo>
                    <a:pt x="962" y="1931"/>
                    <a:pt x="962" y="1931"/>
                    <a:pt x="962" y="1931"/>
                  </a:cubicBezTo>
                  <a:cubicBezTo>
                    <a:pt x="962" y="1931"/>
                    <a:pt x="962" y="1931"/>
                    <a:pt x="962" y="1931"/>
                  </a:cubicBezTo>
                  <a:cubicBezTo>
                    <a:pt x="564" y="1931"/>
                    <a:pt x="564" y="1931"/>
                    <a:pt x="564" y="1931"/>
                  </a:cubicBezTo>
                  <a:cubicBezTo>
                    <a:pt x="556" y="1882"/>
                    <a:pt x="539" y="1836"/>
                    <a:pt x="517" y="1791"/>
                  </a:cubicBezTo>
                  <a:cubicBezTo>
                    <a:pt x="517" y="1791"/>
                    <a:pt x="517" y="1791"/>
                    <a:pt x="517" y="1791"/>
                  </a:cubicBezTo>
                  <a:cubicBezTo>
                    <a:pt x="517" y="1790"/>
                    <a:pt x="517" y="1790"/>
                    <a:pt x="517" y="1790"/>
                  </a:cubicBezTo>
                  <a:cubicBezTo>
                    <a:pt x="517" y="1789"/>
                    <a:pt x="516" y="1788"/>
                    <a:pt x="516" y="1788"/>
                  </a:cubicBezTo>
                  <a:cubicBezTo>
                    <a:pt x="515" y="1787"/>
                    <a:pt x="515" y="1787"/>
                    <a:pt x="515" y="1787"/>
                  </a:cubicBezTo>
                  <a:cubicBezTo>
                    <a:pt x="515" y="1786"/>
                    <a:pt x="515" y="1786"/>
                    <a:pt x="515" y="1786"/>
                  </a:cubicBezTo>
                  <a:cubicBezTo>
                    <a:pt x="515" y="1786"/>
                    <a:pt x="515" y="1786"/>
                    <a:pt x="515" y="1786"/>
                  </a:cubicBezTo>
                  <a:cubicBezTo>
                    <a:pt x="515" y="1786"/>
                    <a:pt x="515" y="1786"/>
                    <a:pt x="515" y="1786"/>
                  </a:cubicBezTo>
                  <a:cubicBezTo>
                    <a:pt x="515" y="1787"/>
                    <a:pt x="515" y="1787"/>
                    <a:pt x="515" y="1787"/>
                  </a:cubicBezTo>
                  <a:cubicBezTo>
                    <a:pt x="515" y="1787"/>
                    <a:pt x="515" y="1787"/>
                    <a:pt x="515" y="1787"/>
                  </a:cubicBezTo>
                  <a:cubicBezTo>
                    <a:pt x="481" y="1717"/>
                    <a:pt x="435" y="1650"/>
                    <a:pt x="387" y="1582"/>
                  </a:cubicBezTo>
                  <a:cubicBezTo>
                    <a:pt x="298" y="1455"/>
                    <a:pt x="200" y="1314"/>
                    <a:pt x="151" y="1125"/>
                  </a:cubicBezTo>
                  <a:cubicBezTo>
                    <a:pt x="151" y="1125"/>
                    <a:pt x="151" y="1125"/>
                    <a:pt x="151" y="1125"/>
                  </a:cubicBezTo>
                  <a:cubicBezTo>
                    <a:pt x="151" y="1125"/>
                    <a:pt x="151" y="1126"/>
                    <a:pt x="151" y="1126"/>
                  </a:cubicBezTo>
                  <a:cubicBezTo>
                    <a:pt x="151" y="1124"/>
                    <a:pt x="150" y="1122"/>
                    <a:pt x="150" y="1120"/>
                  </a:cubicBezTo>
                  <a:cubicBezTo>
                    <a:pt x="150" y="1120"/>
                    <a:pt x="150" y="1120"/>
                    <a:pt x="150" y="1120"/>
                  </a:cubicBezTo>
                  <a:cubicBezTo>
                    <a:pt x="141" y="1085"/>
                    <a:pt x="133" y="1047"/>
                    <a:pt x="128" y="1008"/>
                  </a:cubicBezTo>
                  <a:cubicBezTo>
                    <a:pt x="92" y="736"/>
                    <a:pt x="205" y="538"/>
                    <a:pt x="307" y="421"/>
                  </a:cubicBezTo>
                  <a:cubicBezTo>
                    <a:pt x="312" y="415"/>
                    <a:pt x="318" y="409"/>
                    <a:pt x="323" y="403"/>
                  </a:cubicBezTo>
                  <a:cubicBezTo>
                    <a:pt x="323" y="403"/>
                    <a:pt x="323" y="403"/>
                    <a:pt x="323" y="403"/>
                  </a:cubicBezTo>
                  <a:cubicBezTo>
                    <a:pt x="323" y="402"/>
                    <a:pt x="324" y="402"/>
                    <a:pt x="324" y="401"/>
                  </a:cubicBezTo>
                  <a:cubicBezTo>
                    <a:pt x="325" y="401"/>
                    <a:pt x="325" y="401"/>
                    <a:pt x="325" y="401"/>
                  </a:cubicBezTo>
                  <a:cubicBezTo>
                    <a:pt x="325" y="401"/>
                    <a:pt x="325" y="401"/>
                    <a:pt x="325" y="401"/>
                  </a:cubicBezTo>
                  <a:cubicBezTo>
                    <a:pt x="487" y="225"/>
                    <a:pt x="728" y="115"/>
                    <a:pt x="962" y="112"/>
                  </a:cubicBezTo>
                  <a:cubicBezTo>
                    <a:pt x="962" y="112"/>
                    <a:pt x="962" y="112"/>
                    <a:pt x="962" y="112"/>
                  </a:cubicBezTo>
                  <a:cubicBezTo>
                    <a:pt x="962" y="112"/>
                    <a:pt x="962" y="112"/>
                    <a:pt x="962" y="112"/>
                  </a:cubicBezTo>
                  <a:cubicBezTo>
                    <a:pt x="962" y="112"/>
                    <a:pt x="963" y="112"/>
                    <a:pt x="963" y="112"/>
                  </a:cubicBezTo>
                  <a:moveTo>
                    <a:pt x="972" y="0"/>
                  </a:moveTo>
                  <a:cubicBezTo>
                    <a:pt x="964" y="0"/>
                    <a:pt x="964" y="0"/>
                    <a:pt x="964" y="0"/>
                  </a:cubicBezTo>
                  <a:cubicBezTo>
                    <a:pt x="964" y="0"/>
                    <a:pt x="964" y="0"/>
                    <a:pt x="964" y="0"/>
                  </a:cubicBezTo>
                  <a:cubicBezTo>
                    <a:pt x="964" y="0"/>
                    <a:pt x="964" y="0"/>
                    <a:pt x="963" y="0"/>
                  </a:cubicBezTo>
                  <a:cubicBezTo>
                    <a:pt x="962" y="0"/>
                    <a:pt x="962" y="0"/>
                    <a:pt x="961" y="0"/>
                  </a:cubicBezTo>
                  <a:cubicBezTo>
                    <a:pt x="961" y="0"/>
                    <a:pt x="961" y="0"/>
                    <a:pt x="961" y="0"/>
                  </a:cubicBezTo>
                  <a:cubicBezTo>
                    <a:pt x="827" y="2"/>
                    <a:pt x="687" y="34"/>
                    <a:pt x="559" y="95"/>
                  </a:cubicBezTo>
                  <a:cubicBezTo>
                    <a:pt x="439" y="151"/>
                    <a:pt x="330" y="230"/>
                    <a:pt x="243" y="324"/>
                  </a:cubicBezTo>
                  <a:cubicBezTo>
                    <a:pt x="243" y="324"/>
                    <a:pt x="243" y="324"/>
                    <a:pt x="243" y="324"/>
                  </a:cubicBezTo>
                  <a:cubicBezTo>
                    <a:pt x="242" y="325"/>
                    <a:pt x="241" y="326"/>
                    <a:pt x="241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34" y="334"/>
                    <a:pt x="228" y="340"/>
                    <a:pt x="222" y="347"/>
                  </a:cubicBezTo>
                  <a:cubicBezTo>
                    <a:pt x="143" y="439"/>
                    <a:pt x="85" y="541"/>
                    <a:pt x="49" y="652"/>
                  </a:cubicBezTo>
                  <a:cubicBezTo>
                    <a:pt x="11" y="771"/>
                    <a:pt x="0" y="896"/>
                    <a:pt x="17" y="1023"/>
                  </a:cubicBezTo>
                  <a:cubicBezTo>
                    <a:pt x="23" y="1066"/>
                    <a:pt x="31" y="1108"/>
                    <a:pt x="41" y="1147"/>
                  </a:cubicBezTo>
                  <a:cubicBezTo>
                    <a:pt x="41" y="1148"/>
                    <a:pt x="41" y="1148"/>
                    <a:pt x="41" y="1148"/>
                  </a:cubicBezTo>
                  <a:cubicBezTo>
                    <a:pt x="42" y="1148"/>
                    <a:pt x="42" y="1148"/>
                    <a:pt x="42" y="1149"/>
                  </a:cubicBezTo>
                  <a:cubicBezTo>
                    <a:pt x="42" y="1150"/>
                    <a:pt x="42" y="1151"/>
                    <a:pt x="43" y="1152"/>
                  </a:cubicBezTo>
                  <a:cubicBezTo>
                    <a:pt x="43" y="1153"/>
                    <a:pt x="43" y="1153"/>
                    <a:pt x="43" y="1153"/>
                  </a:cubicBezTo>
                  <a:cubicBezTo>
                    <a:pt x="43" y="1153"/>
                    <a:pt x="43" y="1153"/>
                    <a:pt x="43" y="1153"/>
                  </a:cubicBezTo>
                  <a:cubicBezTo>
                    <a:pt x="43" y="1153"/>
                    <a:pt x="43" y="1153"/>
                    <a:pt x="43" y="1153"/>
                  </a:cubicBezTo>
                  <a:cubicBezTo>
                    <a:pt x="43" y="1153"/>
                    <a:pt x="43" y="1153"/>
                    <a:pt x="43" y="1153"/>
                  </a:cubicBezTo>
                  <a:cubicBezTo>
                    <a:pt x="98" y="1363"/>
                    <a:pt x="205" y="1517"/>
                    <a:pt x="295" y="1646"/>
                  </a:cubicBezTo>
                  <a:cubicBezTo>
                    <a:pt x="341" y="1713"/>
                    <a:pt x="385" y="1775"/>
                    <a:pt x="415" y="1836"/>
                  </a:cubicBezTo>
                  <a:cubicBezTo>
                    <a:pt x="415" y="1836"/>
                    <a:pt x="415" y="1836"/>
                    <a:pt x="415" y="1836"/>
                  </a:cubicBezTo>
                  <a:cubicBezTo>
                    <a:pt x="415" y="1836"/>
                    <a:pt x="415" y="1836"/>
                    <a:pt x="415" y="1836"/>
                  </a:cubicBezTo>
                  <a:cubicBezTo>
                    <a:pt x="415" y="1837"/>
                    <a:pt x="416" y="1839"/>
                    <a:pt x="417" y="1840"/>
                  </a:cubicBezTo>
                  <a:cubicBezTo>
                    <a:pt x="417" y="1841"/>
                    <a:pt x="417" y="1841"/>
                    <a:pt x="417" y="1841"/>
                  </a:cubicBezTo>
                  <a:cubicBezTo>
                    <a:pt x="441" y="1890"/>
                    <a:pt x="456" y="1938"/>
                    <a:pt x="457" y="1988"/>
                  </a:cubicBezTo>
                  <a:cubicBezTo>
                    <a:pt x="458" y="2043"/>
                    <a:pt x="458" y="2043"/>
                    <a:pt x="458" y="2043"/>
                  </a:cubicBezTo>
                  <a:cubicBezTo>
                    <a:pt x="961" y="2043"/>
                    <a:pt x="961" y="2043"/>
                    <a:pt x="961" y="2043"/>
                  </a:cubicBezTo>
                  <a:cubicBezTo>
                    <a:pt x="961" y="2043"/>
                    <a:pt x="961" y="2043"/>
                    <a:pt x="961" y="2043"/>
                  </a:cubicBezTo>
                  <a:cubicBezTo>
                    <a:pt x="962" y="2043"/>
                    <a:pt x="962" y="2043"/>
                    <a:pt x="963" y="2043"/>
                  </a:cubicBezTo>
                  <a:cubicBezTo>
                    <a:pt x="964" y="2043"/>
                    <a:pt x="964" y="2043"/>
                    <a:pt x="965" y="2043"/>
                  </a:cubicBezTo>
                  <a:cubicBezTo>
                    <a:pt x="965" y="2043"/>
                    <a:pt x="965" y="2043"/>
                    <a:pt x="965" y="2043"/>
                  </a:cubicBezTo>
                  <a:cubicBezTo>
                    <a:pt x="1477" y="2043"/>
                    <a:pt x="1477" y="2043"/>
                    <a:pt x="1477" y="2043"/>
                  </a:cubicBezTo>
                  <a:cubicBezTo>
                    <a:pt x="1478" y="1988"/>
                    <a:pt x="1478" y="1988"/>
                    <a:pt x="1478" y="1988"/>
                  </a:cubicBezTo>
                  <a:cubicBezTo>
                    <a:pt x="1480" y="1938"/>
                    <a:pt x="1495" y="1890"/>
                    <a:pt x="1518" y="1842"/>
                  </a:cubicBezTo>
                  <a:cubicBezTo>
                    <a:pt x="1518" y="1841"/>
                    <a:pt x="1518" y="1841"/>
                    <a:pt x="1518" y="1841"/>
                  </a:cubicBezTo>
                  <a:cubicBezTo>
                    <a:pt x="1519" y="1839"/>
                    <a:pt x="1520" y="1837"/>
                    <a:pt x="1521" y="1835"/>
                  </a:cubicBezTo>
                  <a:cubicBezTo>
                    <a:pt x="1551" y="1774"/>
                    <a:pt x="1594" y="1712"/>
                    <a:pt x="1641" y="1646"/>
                  </a:cubicBezTo>
                  <a:cubicBezTo>
                    <a:pt x="1730" y="1517"/>
                    <a:pt x="1838" y="1362"/>
                    <a:pt x="1893" y="1152"/>
                  </a:cubicBezTo>
                  <a:cubicBezTo>
                    <a:pt x="1893" y="1152"/>
                    <a:pt x="1893" y="1152"/>
                    <a:pt x="1893" y="1152"/>
                  </a:cubicBezTo>
                  <a:cubicBezTo>
                    <a:pt x="1893" y="1150"/>
                    <a:pt x="1894" y="1148"/>
                    <a:pt x="1894" y="1146"/>
                  </a:cubicBezTo>
                  <a:cubicBezTo>
                    <a:pt x="1894" y="1146"/>
                    <a:pt x="1894" y="1146"/>
                    <a:pt x="1894" y="1146"/>
                  </a:cubicBezTo>
                  <a:cubicBezTo>
                    <a:pt x="1894" y="1146"/>
                    <a:pt x="1894" y="1146"/>
                    <a:pt x="1894" y="1146"/>
                  </a:cubicBezTo>
                  <a:cubicBezTo>
                    <a:pt x="1904" y="1107"/>
                    <a:pt x="1912" y="1066"/>
                    <a:pt x="1918" y="1023"/>
                  </a:cubicBezTo>
                  <a:cubicBezTo>
                    <a:pt x="1935" y="896"/>
                    <a:pt x="1925" y="771"/>
                    <a:pt x="1886" y="652"/>
                  </a:cubicBezTo>
                  <a:cubicBezTo>
                    <a:pt x="1851" y="541"/>
                    <a:pt x="1792" y="439"/>
                    <a:pt x="1713" y="347"/>
                  </a:cubicBezTo>
                  <a:cubicBezTo>
                    <a:pt x="1707" y="341"/>
                    <a:pt x="1701" y="334"/>
                    <a:pt x="1695" y="327"/>
                  </a:cubicBezTo>
                  <a:cubicBezTo>
                    <a:pt x="1695" y="327"/>
                    <a:pt x="1695" y="327"/>
                    <a:pt x="1695" y="327"/>
                  </a:cubicBezTo>
                  <a:cubicBezTo>
                    <a:pt x="1695" y="327"/>
                    <a:pt x="1695" y="327"/>
                    <a:pt x="1695" y="327"/>
                  </a:cubicBezTo>
                  <a:cubicBezTo>
                    <a:pt x="1694" y="326"/>
                    <a:pt x="1693" y="325"/>
                    <a:pt x="1692" y="324"/>
                  </a:cubicBezTo>
                  <a:cubicBezTo>
                    <a:pt x="1691" y="323"/>
                    <a:pt x="1691" y="323"/>
                    <a:pt x="1691" y="323"/>
                  </a:cubicBezTo>
                  <a:cubicBezTo>
                    <a:pt x="1691" y="323"/>
                    <a:pt x="1691" y="323"/>
                    <a:pt x="1691" y="323"/>
                  </a:cubicBezTo>
                  <a:cubicBezTo>
                    <a:pt x="1691" y="323"/>
                    <a:pt x="1691" y="323"/>
                    <a:pt x="1691" y="323"/>
                  </a:cubicBezTo>
                  <a:cubicBezTo>
                    <a:pt x="1604" y="229"/>
                    <a:pt x="1496" y="150"/>
                    <a:pt x="1377" y="95"/>
                  </a:cubicBezTo>
                  <a:cubicBezTo>
                    <a:pt x="1247" y="34"/>
                    <a:pt x="1108" y="1"/>
                    <a:pt x="973" y="0"/>
                  </a:cubicBezTo>
                  <a:cubicBezTo>
                    <a:pt x="972" y="0"/>
                    <a:pt x="972" y="0"/>
                    <a:pt x="97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6"/>
            <p:cNvSpPr/>
            <p:nvPr/>
          </p:nvSpPr>
          <p:spPr bwMode="auto">
            <a:xfrm>
              <a:off x="4131108" y="3649518"/>
              <a:ext cx="849313" cy="106363"/>
            </a:xfrm>
            <a:custGeom>
              <a:avLst/>
              <a:gdLst>
                <a:gd name="T0" fmla="*/ 65 w 1035"/>
                <a:gd name="T1" fmla="*/ 0 h 131"/>
                <a:gd name="T2" fmla="*/ 0 w 1035"/>
                <a:gd name="T3" fmla="*/ 63 h 131"/>
                <a:gd name="T4" fmla="*/ 65 w 1035"/>
                <a:gd name="T5" fmla="*/ 131 h 131"/>
                <a:gd name="T6" fmla="*/ 513 w 1035"/>
                <a:gd name="T7" fmla="*/ 131 h 131"/>
                <a:gd name="T8" fmla="*/ 517 w 1035"/>
                <a:gd name="T9" fmla="*/ 131 h 131"/>
                <a:gd name="T10" fmla="*/ 522 w 1035"/>
                <a:gd name="T11" fmla="*/ 131 h 131"/>
                <a:gd name="T12" fmla="*/ 522 w 1035"/>
                <a:gd name="T13" fmla="*/ 131 h 131"/>
                <a:gd name="T14" fmla="*/ 969 w 1035"/>
                <a:gd name="T15" fmla="*/ 131 h 131"/>
                <a:gd name="T16" fmla="*/ 969 w 1035"/>
                <a:gd name="T17" fmla="*/ 131 h 131"/>
                <a:gd name="T18" fmla="*/ 1034 w 1035"/>
                <a:gd name="T19" fmla="*/ 68 h 131"/>
                <a:gd name="T20" fmla="*/ 970 w 1035"/>
                <a:gd name="T21" fmla="*/ 0 h 131"/>
                <a:gd name="T22" fmla="*/ 520 w 1035"/>
                <a:gd name="T23" fmla="*/ 0 h 131"/>
                <a:gd name="T24" fmla="*/ 520 w 1035"/>
                <a:gd name="T25" fmla="*/ 0 h 131"/>
                <a:gd name="T26" fmla="*/ 517 w 1035"/>
                <a:gd name="T27" fmla="*/ 0 h 131"/>
                <a:gd name="T28" fmla="*/ 514 w 1035"/>
                <a:gd name="T29" fmla="*/ 0 h 131"/>
                <a:gd name="T30" fmla="*/ 514 w 1035"/>
                <a:gd name="T31" fmla="*/ 0 h 131"/>
                <a:gd name="T32" fmla="*/ 65 w 1035"/>
                <a:gd name="T33" fmla="*/ 0 h 131"/>
                <a:gd name="T34" fmla="*/ 65 w 1035"/>
                <a:gd name="T3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5" h="131">
                  <a:moveTo>
                    <a:pt x="65" y="0"/>
                  </a:moveTo>
                  <a:cubicBezTo>
                    <a:pt x="29" y="0"/>
                    <a:pt x="0" y="27"/>
                    <a:pt x="0" y="63"/>
                  </a:cubicBezTo>
                  <a:cubicBezTo>
                    <a:pt x="0" y="99"/>
                    <a:pt x="29" y="131"/>
                    <a:pt x="65" y="131"/>
                  </a:cubicBezTo>
                  <a:cubicBezTo>
                    <a:pt x="513" y="131"/>
                    <a:pt x="513" y="131"/>
                    <a:pt x="513" y="131"/>
                  </a:cubicBezTo>
                  <a:cubicBezTo>
                    <a:pt x="514" y="131"/>
                    <a:pt x="516" y="131"/>
                    <a:pt x="517" y="131"/>
                  </a:cubicBezTo>
                  <a:cubicBezTo>
                    <a:pt x="519" y="131"/>
                    <a:pt x="520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969" y="131"/>
                    <a:pt x="969" y="131"/>
                    <a:pt x="969" y="131"/>
                  </a:cubicBezTo>
                  <a:cubicBezTo>
                    <a:pt x="969" y="131"/>
                    <a:pt x="969" y="131"/>
                    <a:pt x="969" y="131"/>
                  </a:cubicBezTo>
                  <a:cubicBezTo>
                    <a:pt x="1005" y="131"/>
                    <a:pt x="1034" y="104"/>
                    <a:pt x="1034" y="68"/>
                  </a:cubicBezTo>
                  <a:cubicBezTo>
                    <a:pt x="1035" y="32"/>
                    <a:pt x="1005" y="1"/>
                    <a:pt x="970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19" y="0"/>
                    <a:pt x="518" y="0"/>
                    <a:pt x="517" y="0"/>
                  </a:cubicBezTo>
                  <a:cubicBezTo>
                    <a:pt x="516" y="0"/>
                    <a:pt x="515" y="0"/>
                    <a:pt x="514" y="0"/>
                  </a:cubicBezTo>
                  <a:cubicBezTo>
                    <a:pt x="514" y="0"/>
                    <a:pt x="514" y="0"/>
                    <a:pt x="51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7"/>
            <p:cNvSpPr/>
            <p:nvPr/>
          </p:nvSpPr>
          <p:spPr bwMode="auto">
            <a:xfrm>
              <a:off x="4129520" y="3506643"/>
              <a:ext cx="849313" cy="106363"/>
            </a:xfrm>
            <a:custGeom>
              <a:avLst/>
              <a:gdLst>
                <a:gd name="T0" fmla="*/ 518 w 1035"/>
                <a:gd name="T1" fmla="*/ 0 h 131"/>
                <a:gd name="T2" fmla="*/ 517 w 1035"/>
                <a:gd name="T3" fmla="*/ 0 h 131"/>
                <a:gd name="T4" fmla="*/ 517 w 1035"/>
                <a:gd name="T5" fmla="*/ 0 h 131"/>
                <a:gd name="T6" fmla="*/ 517 w 1035"/>
                <a:gd name="T7" fmla="*/ 0 h 131"/>
                <a:gd name="T8" fmla="*/ 515 w 1035"/>
                <a:gd name="T9" fmla="*/ 0 h 131"/>
                <a:gd name="T10" fmla="*/ 515 w 1035"/>
                <a:gd name="T11" fmla="*/ 0 h 131"/>
                <a:gd name="T12" fmla="*/ 66 w 1035"/>
                <a:gd name="T13" fmla="*/ 0 h 131"/>
                <a:gd name="T14" fmla="*/ 66 w 1035"/>
                <a:gd name="T15" fmla="*/ 0 h 131"/>
                <a:gd name="T16" fmla="*/ 1 w 1035"/>
                <a:gd name="T17" fmla="*/ 63 h 131"/>
                <a:gd name="T18" fmla="*/ 66 w 1035"/>
                <a:gd name="T19" fmla="*/ 131 h 131"/>
                <a:gd name="T20" fmla="*/ 515 w 1035"/>
                <a:gd name="T21" fmla="*/ 131 h 131"/>
                <a:gd name="T22" fmla="*/ 515 w 1035"/>
                <a:gd name="T23" fmla="*/ 131 h 131"/>
                <a:gd name="T24" fmla="*/ 518 w 1035"/>
                <a:gd name="T25" fmla="*/ 131 h 131"/>
                <a:gd name="T26" fmla="*/ 521 w 1035"/>
                <a:gd name="T27" fmla="*/ 131 h 131"/>
                <a:gd name="T28" fmla="*/ 521 w 1035"/>
                <a:gd name="T29" fmla="*/ 131 h 131"/>
                <a:gd name="T30" fmla="*/ 970 w 1035"/>
                <a:gd name="T31" fmla="*/ 131 h 131"/>
                <a:gd name="T32" fmla="*/ 970 w 1035"/>
                <a:gd name="T33" fmla="*/ 131 h 131"/>
                <a:gd name="T34" fmla="*/ 1035 w 1035"/>
                <a:gd name="T35" fmla="*/ 68 h 131"/>
                <a:gd name="T36" fmla="*/ 970 w 1035"/>
                <a:gd name="T37" fmla="*/ 0 h 131"/>
                <a:gd name="T38" fmla="*/ 521 w 1035"/>
                <a:gd name="T39" fmla="*/ 0 h 131"/>
                <a:gd name="T40" fmla="*/ 521 w 1035"/>
                <a:gd name="T41" fmla="*/ 0 h 131"/>
                <a:gd name="T42" fmla="*/ 519 w 1035"/>
                <a:gd name="T43" fmla="*/ 0 h 131"/>
                <a:gd name="T44" fmla="*/ 519 w 1035"/>
                <a:gd name="T45" fmla="*/ 0 h 131"/>
                <a:gd name="T46" fmla="*/ 518 w 1035"/>
                <a:gd name="T4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35" h="131">
                  <a:moveTo>
                    <a:pt x="518" y="0"/>
                  </a:moveTo>
                  <a:cubicBezTo>
                    <a:pt x="518" y="0"/>
                    <a:pt x="517" y="0"/>
                    <a:pt x="517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516" y="0"/>
                    <a:pt x="516" y="0"/>
                    <a:pt x="515" y="0"/>
                  </a:cubicBezTo>
                  <a:cubicBezTo>
                    <a:pt x="515" y="0"/>
                    <a:pt x="515" y="0"/>
                    <a:pt x="51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1" y="27"/>
                    <a:pt x="1" y="63"/>
                  </a:cubicBezTo>
                  <a:cubicBezTo>
                    <a:pt x="0" y="99"/>
                    <a:pt x="29" y="130"/>
                    <a:pt x="66" y="131"/>
                  </a:cubicBezTo>
                  <a:cubicBezTo>
                    <a:pt x="515" y="131"/>
                    <a:pt x="515" y="131"/>
                    <a:pt x="515" y="131"/>
                  </a:cubicBezTo>
                  <a:cubicBezTo>
                    <a:pt x="515" y="131"/>
                    <a:pt x="515" y="131"/>
                    <a:pt x="515" y="131"/>
                  </a:cubicBezTo>
                  <a:cubicBezTo>
                    <a:pt x="516" y="131"/>
                    <a:pt x="517" y="131"/>
                    <a:pt x="518" y="131"/>
                  </a:cubicBezTo>
                  <a:cubicBezTo>
                    <a:pt x="519" y="131"/>
                    <a:pt x="520" y="131"/>
                    <a:pt x="521" y="131"/>
                  </a:cubicBezTo>
                  <a:cubicBezTo>
                    <a:pt x="521" y="131"/>
                    <a:pt x="521" y="131"/>
                    <a:pt x="521" y="131"/>
                  </a:cubicBezTo>
                  <a:cubicBezTo>
                    <a:pt x="970" y="131"/>
                    <a:pt x="970" y="131"/>
                    <a:pt x="970" y="131"/>
                  </a:cubicBezTo>
                  <a:cubicBezTo>
                    <a:pt x="970" y="131"/>
                    <a:pt x="970" y="131"/>
                    <a:pt x="970" y="131"/>
                  </a:cubicBezTo>
                  <a:cubicBezTo>
                    <a:pt x="1006" y="131"/>
                    <a:pt x="1035" y="104"/>
                    <a:pt x="1035" y="68"/>
                  </a:cubicBezTo>
                  <a:cubicBezTo>
                    <a:pt x="1035" y="32"/>
                    <a:pt x="1006" y="0"/>
                    <a:pt x="970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0" y="0"/>
                    <a:pt x="520" y="0"/>
                    <a:pt x="519" y="0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0"/>
                    <a:pt x="518" y="0"/>
                    <a:pt x="518" y="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8"/>
            <p:cNvSpPr/>
            <p:nvPr/>
          </p:nvSpPr>
          <p:spPr bwMode="auto">
            <a:xfrm>
              <a:off x="4131108" y="3792393"/>
              <a:ext cx="849313" cy="106363"/>
            </a:xfrm>
            <a:custGeom>
              <a:avLst/>
              <a:gdLst>
                <a:gd name="T0" fmla="*/ 517 w 1035"/>
                <a:gd name="T1" fmla="*/ 0 h 130"/>
                <a:gd name="T2" fmla="*/ 515 w 1035"/>
                <a:gd name="T3" fmla="*/ 0 h 130"/>
                <a:gd name="T4" fmla="*/ 515 w 1035"/>
                <a:gd name="T5" fmla="*/ 0 h 130"/>
                <a:gd name="T6" fmla="*/ 515 w 1035"/>
                <a:gd name="T7" fmla="*/ 0 h 130"/>
                <a:gd name="T8" fmla="*/ 515 w 1035"/>
                <a:gd name="T9" fmla="*/ 0 h 130"/>
                <a:gd name="T10" fmla="*/ 515 w 1035"/>
                <a:gd name="T11" fmla="*/ 0 h 130"/>
                <a:gd name="T12" fmla="*/ 65 w 1035"/>
                <a:gd name="T13" fmla="*/ 0 h 130"/>
                <a:gd name="T14" fmla="*/ 65 w 1035"/>
                <a:gd name="T15" fmla="*/ 0 h 130"/>
                <a:gd name="T16" fmla="*/ 0 w 1035"/>
                <a:gd name="T17" fmla="*/ 62 h 130"/>
                <a:gd name="T18" fmla="*/ 65 w 1035"/>
                <a:gd name="T19" fmla="*/ 130 h 130"/>
                <a:gd name="T20" fmla="*/ 512 w 1035"/>
                <a:gd name="T21" fmla="*/ 130 h 130"/>
                <a:gd name="T22" fmla="*/ 517 w 1035"/>
                <a:gd name="T23" fmla="*/ 130 h 130"/>
                <a:gd name="T24" fmla="*/ 522 w 1035"/>
                <a:gd name="T25" fmla="*/ 130 h 130"/>
                <a:gd name="T26" fmla="*/ 522 w 1035"/>
                <a:gd name="T27" fmla="*/ 130 h 130"/>
                <a:gd name="T28" fmla="*/ 969 w 1035"/>
                <a:gd name="T29" fmla="*/ 130 h 130"/>
                <a:gd name="T30" fmla="*/ 969 w 1035"/>
                <a:gd name="T31" fmla="*/ 130 h 130"/>
                <a:gd name="T32" fmla="*/ 1034 w 1035"/>
                <a:gd name="T33" fmla="*/ 67 h 130"/>
                <a:gd name="T34" fmla="*/ 969 w 1035"/>
                <a:gd name="T35" fmla="*/ 0 h 130"/>
                <a:gd name="T36" fmla="*/ 521 w 1035"/>
                <a:gd name="T37" fmla="*/ 0 h 130"/>
                <a:gd name="T38" fmla="*/ 521 w 1035"/>
                <a:gd name="T39" fmla="*/ 0 h 130"/>
                <a:gd name="T40" fmla="*/ 517 w 1035"/>
                <a:gd name="T4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5" h="130">
                  <a:moveTo>
                    <a:pt x="517" y="0"/>
                  </a:moveTo>
                  <a:cubicBezTo>
                    <a:pt x="516" y="0"/>
                    <a:pt x="516" y="0"/>
                    <a:pt x="515" y="0"/>
                  </a:cubicBezTo>
                  <a:cubicBezTo>
                    <a:pt x="515" y="0"/>
                    <a:pt x="515" y="0"/>
                    <a:pt x="515" y="0"/>
                  </a:cubicBezTo>
                  <a:cubicBezTo>
                    <a:pt x="515" y="0"/>
                    <a:pt x="515" y="0"/>
                    <a:pt x="515" y="0"/>
                  </a:cubicBezTo>
                  <a:cubicBezTo>
                    <a:pt x="515" y="0"/>
                    <a:pt x="515" y="0"/>
                    <a:pt x="515" y="0"/>
                  </a:cubicBezTo>
                  <a:cubicBezTo>
                    <a:pt x="515" y="0"/>
                    <a:pt x="515" y="0"/>
                    <a:pt x="51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6"/>
                    <a:pt x="0" y="62"/>
                  </a:cubicBezTo>
                  <a:cubicBezTo>
                    <a:pt x="0" y="98"/>
                    <a:pt x="29" y="130"/>
                    <a:pt x="65" y="130"/>
                  </a:cubicBezTo>
                  <a:cubicBezTo>
                    <a:pt x="512" y="130"/>
                    <a:pt x="512" y="130"/>
                    <a:pt x="512" y="130"/>
                  </a:cubicBezTo>
                  <a:cubicBezTo>
                    <a:pt x="513" y="130"/>
                    <a:pt x="515" y="130"/>
                    <a:pt x="517" y="130"/>
                  </a:cubicBezTo>
                  <a:cubicBezTo>
                    <a:pt x="519" y="130"/>
                    <a:pt x="521" y="130"/>
                    <a:pt x="522" y="130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969" y="130"/>
                    <a:pt x="969" y="130"/>
                    <a:pt x="969" y="130"/>
                  </a:cubicBezTo>
                  <a:cubicBezTo>
                    <a:pt x="969" y="130"/>
                    <a:pt x="969" y="130"/>
                    <a:pt x="969" y="130"/>
                  </a:cubicBezTo>
                  <a:cubicBezTo>
                    <a:pt x="1005" y="130"/>
                    <a:pt x="1034" y="103"/>
                    <a:pt x="1034" y="67"/>
                  </a:cubicBezTo>
                  <a:cubicBezTo>
                    <a:pt x="1035" y="31"/>
                    <a:pt x="1006" y="0"/>
                    <a:pt x="969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19" y="0"/>
                    <a:pt x="518" y="0"/>
                    <a:pt x="517" y="0"/>
                  </a:cubicBezTo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9"/>
            <p:cNvSpPr/>
            <p:nvPr/>
          </p:nvSpPr>
          <p:spPr bwMode="auto">
            <a:xfrm>
              <a:off x="4254933" y="3935268"/>
              <a:ext cx="600075" cy="196850"/>
            </a:xfrm>
            <a:custGeom>
              <a:avLst/>
              <a:gdLst>
                <a:gd name="T0" fmla="*/ 366 w 731"/>
                <a:gd name="T1" fmla="*/ 0 h 240"/>
                <a:gd name="T2" fmla="*/ 361 w 731"/>
                <a:gd name="T3" fmla="*/ 0 h 240"/>
                <a:gd name="T4" fmla="*/ 66 w 731"/>
                <a:gd name="T5" fmla="*/ 0 h 240"/>
                <a:gd name="T6" fmla="*/ 66 w 731"/>
                <a:gd name="T7" fmla="*/ 0 h 240"/>
                <a:gd name="T8" fmla="*/ 1 w 731"/>
                <a:gd name="T9" fmla="*/ 63 h 240"/>
                <a:gd name="T10" fmla="*/ 105 w 731"/>
                <a:gd name="T11" fmla="*/ 123 h 240"/>
                <a:gd name="T12" fmla="*/ 353 w 731"/>
                <a:gd name="T13" fmla="*/ 240 h 240"/>
                <a:gd name="T14" fmla="*/ 358 w 731"/>
                <a:gd name="T15" fmla="*/ 240 h 240"/>
                <a:gd name="T16" fmla="*/ 359 w 731"/>
                <a:gd name="T17" fmla="*/ 240 h 240"/>
                <a:gd name="T18" fmla="*/ 366 w 731"/>
                <a:gd name="T19" fmla="*/ 240 h 240"/>
                <a:gd name="T20" fmla="*/ 367 w 731"/>
                <a:gd name="T21" fmla="*/ 240 h 240"/>
                <a:gd name="T22" fmla="*/ 367 w 731"/>
                <a:gd name="T23" fmla="*/ 240 h 240"/>
                <a:gd name="T24" fmla="*/ 633 w 731"/>
                <a:gd name="T25" fmla="*/ 123 h 240"/>
                <a:gd name="T26" fmla="*/ 731 w 731"/>
                <a:gd name="T27" fmla="*/ 67 h 240"/>
                <a:gd name="T28" fmla="*/ 666 w 731"/>
                <a:gd name="T29" fmla="*/ 0 h 240"/>
                <a:gd name="T30" fmla="*/ 371 w 731"/>
                <a:gd name="T31" fmla="*/ 0 h 240"/>
                <a:gd name="T32" fmla="*/ 371 w 731"/>
                <a:gd name="T33" fmla="*/ 0 h 240"/>
                <a:gd name="T34" fmla="*/ 366 w 731"/>
                <a:gd name="T3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1" h="240">
                  <a:moveTo>
                    <a:pt x="366" y="0"/>
                  </a:moveTo>
                  <a:cubicBezTo>
                    <a:pt x="364" y="0"/>
                    <a:pt x="363" y="0"/>
                    <a:pt x="36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0" y="0"/>
                    <a:pt x="1" y="27"/>
                    <a:pt x="1" y="63"/>
                  </a:cubicBezTo>
                  <a:cubicBezTo>
                    <a:pt x="0" y="99"/>
                    <a:pt x="57" y="119"/>
                    <a:pt x="105" y="123"/>
                  </a:cubicBezTo>
                  <a:cubicBezTo>
                    <a:pt x="150" y="127"/>
                    <a:pt x="249" y="231"/>
                    <a:pt x="353" y="240"/>
                  </a:cubicBezTo>
                  <a:cubicBezTo>
                    <a:pt x="355" y="240"/>
                    <a:pt x="357" y="240"/>
                    <a:pt x="358" y="240"/>
                  </a:cubicBezTo>
                  <a:cubicBezTo>
                    <a:pt x="359" y="240"/>
                    <a:pt x="359" y="240"/>
                    <a:pt x="359" y="240"/>
                  </a:cubicBezTo>
                  <a:cubicBezTo>
                    <a:pt x="361" y="240"/>
                    <a:pt x="363" y="240"/>
                    <a:pt x="366" y="240"/>
                  </a:cubicBezTo>
                  <a:cubicBezTo>
                    <a:pt x="366" y="240"/>
                    <a:pt x="366" y="240"/>
                    <a:pt x="367" y="240"/>
                  </a:cubicBezTo>
                  <a:cubicBezTo>
                    <a:pt x="367" y="240"/>
                    <a:pt x="367" y="240"/>
                    <a:pt x="367" y="240"/>
                  </a:cubicBezTo>
                  <a:cubicBezTo>
                    <a:pt x="476" y="240"/>
                    <a:pt x="578" y="129"/>
                    <a:pt x="633" y="123"/>
                  </a:cubicBezTo>
                  <a:cubicBezTo>
                    <a:pt x="674" y="118"/>
                    <a:pt x="731" y="103"/>
                    <a:pt x="731" y="67"/>
                  </a:cubicBezTo>
                  <a:cubicBezTo>
                    <a:pt x="731" y="31"/>
                    <a:pt x="702" y="0"/>
                    <a:pt x="666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0" y="0"/>
                    <a:pt x="368" y="0"/>
                    <a:pt x="366" y="0"/>
                  </a:cubicBezTo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368800" y="745490"/>
            <a:ext cx="7258050" cy="1244575"/>
            <a:chOff x="8536444" y="1145030"/>
            <a:chExt cx="2262726" cy="1244296"/>
          </a:xfrm>
        </p:grpSpPr>
        <p:sp>
          <p:nvSpPr>
            <p:cNvPr id="103" name="文本框 102"/>
            <p:cNvSpPr txBox="1"/>
            <p:nvPr/>
          </p:nvSpPr>
          <p:spPr>
            <a:xfrm>
              <a:off x="8536444" y="1145030"/>
              <a:ext cx="730386" cy="64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System Objects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8538201" y="1467513"/>
              <a:ext cx="2260969" cy="92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ea"/>
                </a:rPr>
                <a:t>The goal of the system is to provide a trading platform where </a:t>
              </a:r>
              <a:r>
                <a:rPr lang="en-US" altLang="zh-CN" dirty="0">
                  <a:sym typeface="+mn-ea"/>
                </a:rPr>
                <a:t>users  </a:t>
              </a:r>
              <a:r>
                <a:rPr lang="zh-CN" altLang="en-US" dirty="0">
                  <a:sym typeface="+mn-ea"/>
                </a:rPr>
                <a:t>can make deals with each other.</a:t>
              </a:r>
              <a:endParaRPr lang="zh-CN" altLang="en-US" dirty="0"/>
            </a:p>
            <a:p>
              <a:pPr algn="l"/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05" name="直接连接符 104"/>
            <p:cNvCxnSpPr/>
            <p:nvPr/>
          </p:nvCxnSpPr>
          <p:spPr>
            <a:xfrm>
              <a:off x="8574255" y="1467538"/>
              <a:ext cx="2172455" cy="888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4374514" y="2305050"/>
            <a:ext cx="7367906" cy="2116361"/>
            <a:chOff x="8999270" y="2708716"/>
            <a:chExt cx="2297058" cy="2116201"/>
          </a:xfrm>
        </p:grpSpPr>
        <p:sp>
          <p:nvSpPr>
            <p:cNvPr id="106" name="文本框 105"/>
            <p:cNvSpPr txBox="1"/>
            <p:nvPr/>
          </p:nvSpPr>
          <p:spPr>
            <a:xfrm>
              <a:off x="8999270" y="2708716"/>
              <a:ext cx="1814830" cy="645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DataBase Objects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l"/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文泉驿微米黑" panose="020B0606030804020204" pitchFamily="34" charset="-122"/>
                <a:ea typeface="文泉驿微米黑" panose="020B0606030804020204" pitchFamily="34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9035359" y="3071814"/>
              <a:ext cx="2260969" cy="1753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ea"/>
                </a:rPr>
                <a:t>The database consists of separate tables of information that are grouped by common associations within the groups.</a:t>
              </a:r>
              <a:endParaRPr lang="zh-CN" altLang="en-US" dirty="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ea"/>
                </a:rPr>
                <a:t>All relationships can be selectively defined and combined through specific queries.</a:t>
              </a:r>
              <a:endParaRPr lang="zh-CN" altLang="en-US" dirty="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ea"/>
                </a:rPr>
                <a:t>Promote effective, secure and reliable information sharing and retrieval</a:t>
              </a:r>
              <a:endParaRPr lang="zh-CN" altLang="en-US" dirty="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9020651" y="3026192"/>
              <a:ext cx="2160854" cy="1015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>
            <a:off x="4489876" y="4826001"/>
            <a:ext cx="7136974" cy="1577339"/>
            <a:chOff x="8673011" y="3968441"/>
            <a:chExt cx="3862973" cy="1577261"/>
          </a:xfrm>
        </p:grpSpPr>
        <p:sp>
          <p:nvSpPr>
            <p:cNvPr id="109" name="文本框 108"/>
            <p:cNvSpPr txBox="1"/>
            <p:nvPr/>
          </p:nvSpPr>
          <p:spPr>
            <a:xfrm>
              <a:off x="8673011" y="3968441"/>
              <a:ext cx="3726180" cy="368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charset="0"/>
                  <a:cs typeface="Times New Roman" panose="02020603050405020304" charset="0"/>
                </a:rPr>
                <a:t>Design Consideration &amp; Approach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8673124" y="4346881"/>
              <a:ext cx="3862860" cy="1198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ea"/>
                </a:rPr>
                <a:t>Create a database to handle different transactions for users which can be authenticated and managed by administrator.</a:t>
              </a: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dirty="0"/>
                <a:t>An order is created when purchaser and seller have agreed on price</a:t>
              </a:r>
            </a:p>
            <a:p>
              <a:pPr algn="l"/>
              <a:endPara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763865" y="166034"/>
            <a:ext cx="46088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Obejcts &amp; High Level Design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4490083" y="5194300"/>
            <a:ext cx="6931026" cy="1016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30700" y="190138"/>
            <a:ext cx="22269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E-R Diagram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49705" y="843915"/>
            <a:ext cx="9292590" cy="5631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763865" y="1356395"/>
            <a:ext cx="314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Create Order Tables</a:t>
            </a:r>
          </a:p>
        </p:txBody>
      </p:sp>
      <p:sp>
        <p:nvSpPr>
          <p:cNvPr id="29" name="矩形 28"/>
          <p:cNvSpPr/>
          <p:nvPr/>
        </p:nvSpPr>
        <p:spPr>
          <a:xfrm>
            <a:off x="763865" y="166034"/>
            <a:ext cx="283908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Objects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28" y="1954204"/>
            <a:ext cx="5383172" cy="21396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17827" y="1316361"/>
            <a:ext cx="314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Create Order View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827" y="1918070"/>
            <a:ext cx="4422260" cy="61121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617827" y="3283393"/>
            <a:ext cx="314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Non-clustered Indexes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827" y="3692310"/>
            <a:ext cx="4735830" cy="46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523824" y="875665"/>
            <a:ext cx="2458720" cy="3371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Change User's Address</a:t>
            </a:r>
          </a:p>
        </p:txBody>
      </p:sp>
      <p:sp>
        <p:nvSpPr>
          <p:cNvPr id="38" name="矩形 37"/>
          <p:cNvSpPr/>
          <p:nvPr/>
        </p:nvSpPr>
        <p:spPr>
          <a:xfrm>
            <a:off x="6692860" y="875665"/>
            <a:ext cx="431560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Input an </a:t>
            </a:r>
            <a:r>
              <a:rPr lang="en-US" altLang="zh-CN" sz="1600" b="1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UserID</a:t>
            </a: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 get all orders the user has</a:t>
            </a:r>
          </a:p>
        </p:txBody>
      </p:sp>
      <p:sp>
        <p:nvSpPr>
          <p:cNvPr id="42" name="矩形 41"/>
          <p:cNvSpPr/>
          <p:nvPr/>
        </p:nvSpPr>
        <p:spPr>
          <a:xfrm>
            <a:off x="523824" y="3787898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Create a new order </a:t>
            </a:r>
          </a:p>
        </p:txBody>
      </p:sp>
      <p:sp>
        <p:nvSpPr>
          <p:cNvPr id="54" name="矩形 53"/>
          <p:cNvSpPr/>
          <p:nvPr/>
        </p:nvSpPr>
        <p:spPr>
          <a:xfrm>
            <a:off x="763865" y="166034"/>
            <a:ext cx="59289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Objects - Stored Procedures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2860" y="3757120"/>
            <a:ext cx="381386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Find the most expensive Product</a:t>
            </a:r>
            <a:endParaRPr lang="en-US" altLang="zh-CN"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16492" r="726"/>
          <a:stretch>
            <a:fillRect/>
          </a:stretch>
        </p:blipFill>
        <p:spPr>
          <a:xfrm>
            <a:off x="809574" y="1340178"/>
            <a:ext cx="4345940" cy="23456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rcRect t="19170" r="-670"/>
          <a:stretch>
            <a:fillRect/>
          </a:stretch>
        </p:blipFill>
        <p:spPr>
          <a:xfrm>
            <a:off x="6692860" y="1364364"/>
            <a:ext cx="3341370" cy="22142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rcRect t="17200" r="635"/>
          <a:stretch>
            <a:fillRect/>
          </a:stretch>
        </p:blipFill>
        <p:spPr>
          <a:xfrm>
            <a:off x="763865" y="4295729"/>
            <a:ext cx="4082415" cy="21145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rcRect t="20496" r="-465"/>
          <a:stretch>
            <a:fillRect/>
          </a:stretch>
        </p:blipFill>
        <p:spPr>
          <a:xfrm>
            <a:off x="6692860" y="4295729"/>
            <a:ext cx="391668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73100" y="875665"/>
            <a:ext cx="3248660" cy="3371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Capture Changes on User Table</a:t>
            </a:r>
          </a:p>
        </p:txBody>
      </p:sp>
      <p:sp>
        <p:nvSpPr>
          <p:cNvPr id="38" name="矩形 37"/>
          <p:cNvSpPr/>
          <p:nvPr/>
        </p:nvSpPr>
        <p:spPr>
          <a:xfrm>
            <a:off x="7055803" y="875665"/>
            <a:ext cx="4393565" cy="3371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Update Order status according to Shipment</a:t>
            </a:r>
          </a:p>
        </p:txBody>
      </p:sp>
      <p:sp>
        <p:nvSpPr>
          <p:cNvPr id="54" name="矩形 53"/>
          <p:cNvSpPr/>
          <p:nvPr/>
        </p:nvSpPr>
        <p:spPr>
          <a:xfrm>
            <a:off x="763865" y="166034"/>
            <a:ext cx="440626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Objects - Triggers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2967" r="566"/>
          <a:stretch>
            <a:fillRect/>
          </a:stretch>
        </p:blipFill>
        <p:spPr>
          <a:xfrm>
            <a:off x="673100" y="1518408"/>
            <a:ext cx="5540192" cy="41121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7644" r="951"/>
          <a:stretch>
            <a:fillRect/>
          </a:stretch>
        </p:blipFill>
        <p:spPr>
          <a:xfrm>
            <a:off x="7056120" y="1653540"/>
            <a:ext cx="4200525" cy="2115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t="9013" r="-707"/>
          <a:stretch>
            <a:fillRect/>
          </a:stretch>
        </p:blipFill>
        <p:spPr>
          <a:xfrm>
            <a:off x="7056120" y="4195445"/>
            <a:ext cx="4503420" cy="23228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56120" y="1346835"/>
            <a:ext cx="2985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“Pending” to “Shipped”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56120" y="3817620"/>
            <a:ext cx="29857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“Shipped” to “Finished”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63588" y="875665"/>
            <a:ext cx="2558415" cy="3371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Get Address with UserID</a:t>
            </a:r>
          </a:p>
        </p:txBody>
      </p:sp>
      <p:sp>
        <p:nvSpPr>
          <p:cNvPr id="38" name="矩形 37"/>
          <p:cNvSpPr/>
          <p:nvPr/>
        </p:nvSpPr>
        <p:spPr>
          <a:xfrm>
            <a:off x="5480003" y="875665"/>
            <a:ext cx="4394835" cy="33718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文泉驿微米黑" panose="020B0606030804020204" pitchFamily="34" charset="-122"/>
                <a:cs typeface="Arial" panose="020B0604020202020204" pitchFamily="34" charset="0"/>
              </a:rPr>
              <a:t>Get Card Information with CardHolderName</a:t>
            </a:r>
          </a:p>
        </p:txBody>
      </p:sp>
      <p:sp>
        <p:nvSpPr>
          <p:cNvPr id="54" name="矩形 53"/>
          <p:cNvSpPr/>
          <p:nvPr/>
        </p:nvSpPr>
        <p:spPr>
          <a:xfrm>
            <a:off x="763865" y="166034"/>
            <a:ext cx="46361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Objects - Functions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17163" r="-1514"/>
          <a:stretch>
            <a:fillRect/>
          </a:stretch>
        </p:blipFill>
        <p:spPr>
          <a:xfrm>
            <a:off x="763588" y="1346835"/>
            <a:ext cx="3379651" cy="35239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t="13615" r="-329"/>
          <a:stretch>
            <a:fillRect/>
          </a:stretch>
        </p:blipFill>
        <p:spPr>
          <a:xfrm>
            <a:off x="5480003" y="1346834"/>
            <a:ext cx="6404657" cy="3523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mb/>
      </p:transition>
    </mc:Choice>
    <mc:Fallback xmlns="">
      <p:transition spd="slow">
        <p:comb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763865" y="166034"/>
            <a:ext cx="48539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Database Objects -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Encryption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" y="1137285"/>
            <a:ext cx="5322570" cy="4207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0" y="1363345"/>
            <a:ext cx="6160135" cy="3754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ll/>
      </p:transition>
    </mc:Choice>
    <mc:Fallback xmlns="">
      <p:transition spd="slow">
        <p:pull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324180745"/>
  <p:tag name="MH_LIBRARY" val="GRAPHI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73613268"/>
  <p:tag name="KSO_WM_UNIT_PLACING_PICTURE_USER_VIEWPORT" val="{&quot;height&quot;:8291,&quot;width&quot;:1368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768222004"/>
  <p:tag name="KSO_WM_UNIT_PLACING_PICTURE_USER_VIEWPORT" val="{&quot;height&quot;:3901,&quot;width&quot;:6083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黑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93759"/>
      </a:accent1>
      <a:accent2>
        <a:srgbClr val="F33735"/>
      </a:accent2>
      <a:accent3>
        <a:srgbClr val="AAC2AC"/>
      </a:accent3>
      <a:accent4>
        <a:srgbClr val="EBB690"/>
      </a:accent4>
      <a:accent5>
        <a:srgbClr val="0B4F76"/>
      </a:accent5>
      <a:accent6>
        <a:srgbClr val="BFBFBF"/>
      </a:accent6>
      <a:hlink>
        <a:srgbClr val="093759"/>
      </a:hlink>
      <a:folHlink>
        <a:srgbClr val="BFBFBF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黑色">
    <a:dk1>
      <a:srgbClr val="000000"/>
    </a:dk1>
    <a:lt1>
      <a:srgbClr val="FFFFFF"/>
    </a:lt1>
    <a:dk2>
      <a:srgbClr val="778495"/>
    </a:dk2>
    <a:lt2>
      <a:srgbClr val="F0F0F0"/>
    </a:lt2>
    <a:accent1>
      <a:srgbClr val="093759"/>
    </a:accent1>
    <a:accent2>
      <a:srgbClr val="F33735"/>
    </a:accent2>
    <a:accent3>
      <a:srgbClr val="AAC2AC"/>
    </a:accent3>
    <a:accent4>
      <a:srgbClr val="EBB690"/>
    </a:accent4>
    <a:accent5>
      <a:srgbClr val="0B4F76"/>
    </a:accent5>
    <a:accent6>
      <a:srgbClr val="BFBFBF"/>
    </a:accent6>
    <a:hlink>
      <a:srgbClr val="09375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500</Words>
  <Application>Microsoft Macintosh PowerPoint</Application>
  <PresentationFormat>Widescreen</PresentationFormat>
  <Paragraphs>100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等线</vt:lpstr>
      <vt:lpstr>微软雅黑</vt:lpstr>
      <vt:lpstr>微软雅黑 Light</vt:lpstr>
      <vt:lpstr>文泉驿微米黑</vt:lpstr>
      <vt:lpstr>Arial</vt:lpstr>
      <vt:lpstr>Calibri</vt:lpstr>
      <vt:lpstr>Calibri Light</vt:lpstr>
      <vt:lpstr>Georgia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粉绿通用ppt</dc:title>
  <dc:creator>优品PPT</dc:creator>
  <cp:keywords>http:/www.ypppt.com</cp:keywords>
  <dc:description>http://www.ypppt.com/</dc:description>
  <cp:lastModifiedBy>Muxi Chen</cp:lastModifiedBy>
  <cp:revision>467</cp:revision>
  <dcterms:created xsi:type="dcterms:W3CDTF">2016-07-03T13:52:00Z</dcterms:created>
  <dcterms:modified xsi:type="dcterms:W3CDTF">2020-04-19T17:27:59Z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